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105" roundtripDataSignature="AMtx7mjQukaDWhb69py8N67EuJGyFGcU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0C3E77-5ABF-4160-AB32-891E9EAC5E2B}">
  <a:tblStyle styleId="{CF0C3E77-5ABF-4160-AB32-891E9EAC5E2B}" styleName="Table_0">
    <a:wholeTbl>
      <a:tcTxStyle b="off" i="off">
        <a:font>
          <a:latin typeface="Rockwell"/>
          <a:ea typeface="Rockwell"/>
          <a:cs typeface="Rockwel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customschemas.google.com/relationships/presentationmetadata" Target="metadata"/><Relationship Id="rId104" Type="http://schemas.openxmlformats.org/officeDocument/2006/relationships/slide" Target="slides/slide98.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01" name="Google Shape;50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100"/>
          <p:cNvSpPr/>
          <p:nvPr/>
        </p:nvSpPr>
        <p:spPr>
          <a:xfrm>
            <a:off x="920834" y="1346946"/>
            <a:ext cx="10222992" cy="80683"/>
          </a:xfrm>
          <a:prstGeom prst="rect">
            <a:avLst/>
          </a:prstGeom>
          <a:blipFill rotWithShape="1">
            <a:blip r:embed="rId2">
              <a:alphaModFix amt="85000"/>
            </a:blip>
            <a:tile algn="ctr" flip="xy" tx="0" sx="92000" ty="-76200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00"/>
          <p:cNvSpPr/>
          <p:nvPr/>
        </p:nvSpPr>
        <p:spPr>
          <a:xfrm>
            <a:off x="920834" y="4299696"/>
            <a:ext cx="10222992" cy="80683"/>
          </a:xfrm>
          <a:prstGeom prst="rect">
            <a:avLst/>
          </a:prstGeom>
          <a:blipFill rotWithShape="1">
            <a:blip r:embed="rId2">
              <a:alphaModFix amt="85000"/>
            </a:blip>
            <a:tile algn="ctr" flip="xy" tx="0" sx="92000" ty="-7175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00"/>
          <p:cNvSpPr/>
          <p:nvPr/>
        </p:nvSpPr>
        <p:spPr>
          <a:xfrm>
            <a:off x="920834" y="1484779"/>
            <a:ext cx="10222992" cy="2743200"/>
          </a:xfrm>
          <a:prstGeom prst="rect">
            <a:avLst/>
          </a:prstGeom>
          <a:blipFill rotWithShape="1">
            <a:blip r:embed="rId2">
              <a:alphaModFix amt="85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100"/>
          <p:cNvGrpSpPr/>
          <p:nvPr/>
        </p:nvGrpSpPr>
        <p:grpSpPr>
          <a:xfrm>
            <a:off x="9649215" y="4068923"/>
            <a:ext cx="1080904" cy="1080902"/>
            <a:chOff x="9685338" y="4460675"/>
            <a:chExt cx="1080904" cy="1080902"/>
          </a:xfrm>
        </p:grpSpPr>
        <p:sp>
          <p:nvSpPr>
            <p:cNvPr id="23" name="Google Shape;23;p100"/>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00"/>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100"/>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SzPts val="9600"/>
              <a:buFont typeface="Rockwell"/>
              <a:buNone/>
              <a:defRPr sz="9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00"/>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1870"/>
              <a:buNone/>
              <a:defRPr sz="2200">
                <a:solidFill>
                  <a:schemeClr val="dk1"/>
                </a:solidFill>
              </a:defRPr>
            </a:lvl1pPr>
            <a:lvl2pPr lvl="1" algn="ctr">
              <a:lnSpc>
                <a:spcPct val="90000"/>
              </a:lnSpc>
              <a:spcBef>
                <a:spcPts val="400"/>
              </a:spcBef>
              <a:spcAft>
                <a:spcPts val="0"/>
              </a:spcAft>
              <a:buSzPts val="1870"/>
              <a:buNone/>
              <a:defRPr sz="2200"/>
            </a:lvl2pPr>
            <a:lvl3pPr lvl="2" algn="ctr">
              <a:lnSpc>
                <a:spcPct val="90000"/>
              </a:lnSpc>
              <a:spcBef>
                <a:spcPts val="400"/>
              </a:spcBef>
              <a:spcAft>
                <a:spcPts val="0"/>
              </a:spcAft>
              <a:buSzPts val="1870"/>
              <a:buNone/>
              <a:defRPr sz="2200"/>
            </a:lvl3pPr>
            <a:lvl4pPr lvl="3" algn="ctr">
              <a:lnSpc>
                <a:spcPct val="90000"/>
              </a:lnSpc>
              <a:spcBef>
                <a:spcPts val="400"/>
              </a:spcBef>
              <a:spcAft>
                <a:spcPts val="0"/>
              </a:spcAft>
              <a:buSzPts val="1700"/>
              <a:buNone/>
              <a:defRPr sz="2000"/>
            </a:lvl4pPr>
            <a:lvl5pPr lvl="4" algn="ctr">
              <a:lnSpc>
                <a:spcPct val="90000"/>
              </a:lnSpc>
              <a:spcBef>
                <a:spcPts val="400"/>
              </a:spcBef>
              <a:spcAft>
                <a:spcPts val="0"/>
              </a:spcAft>
              <a:buSzPts val="1700"/>
              <a:buNone/>
              <a:defRPr sz="2000"/>
            </a:lvl5pPr>
            <a:lvl6pPr lvl="5" algn="ctr">
              <a:lnSpc>
                <a:spcPct val="90000"/>
              </a:lnSpc>
              <a:spcBef>
                <a:spcPts val="400"/>
              </a:spcBef>
              <a:spcAft>
                <a:spcPts val="0"/>
              </a:spcAft>
              <a:buSzPts val="1700"/>
              <a:buNone/>
              <a:defRPr sz="2000"/>
            </a:lvl6pPr>
            <a:lvl7pPr lvl="6" algn="ctr">
              <a:lnSpc>
                <a:spcPct val="90000"/>
              </a:lnSpc>
              <a:spcBef>
                <a:spcPts val="400"/>
              </a:spcBef>
              <a:spcAft>
                <a:spcPts val="0"/>
              </a:spcAft>
              <a:buSzPts val="1700"/>
              <a:buNone/>
              <a:defRPr sz="2000"/>
            </a:lvl7pPr>
            <a:lvl8pPr lvl="7" algn="ctr">
              <a:lnSpc>
                <a:spcPct val="90000"/>
              </a:lnSpc>
              <a:spcBef>
                <a:spcPts val="400"/>
              </a:spcBef>
              <a:spcAft>
                <a:spcPts val="0"/>
              </a:spcAft>
              <a:buSzPts val="1700"/>
              <a:buNone/>
              <a:defRPr sz="2000"/>
            </a:lvl8pPr>
            <a:lvl9pPr lvl="8" algn="ctr">
              <a:lnSpc>
                <a:spcPct val="90000"/>
              </a:lnSpc>
              <a:spcBef>
                <a:spcPts val="400"/>
              </a:spcBef>
              <a:spcAft>
                <a:spcPts val="200"/>
              </a:spcAft>
              <a:buSzPts val="1700"/>
              <a:buNone/>
              <a:defRPr sz="2000"/>
            </a:lvl9pPr>
          </a:lstStyle>
          <a:p/>
        </p:txBody>
      </p:sp>
      <p:sp>
        <p:nvSpPr>
          <p:cNvPr id="27" name="Google Shape;27;p100"/>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0"/>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00"/>
          <p:cNvSpPr txBox="1"/>
          <p:nvPr>
            <p:ph idx="12" type="sldNum"/>
          </p:nvPr>
        </p:nvSpPr>
        <p:spPr>
          <a:xfrm>
            <a:off x="9592733" y="4289334"/>
            <a:ext cx="1193868" cy="64008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2800" u="none" cap="none" strike="noStrike">
                <a:solidFill>
                  <a:srgbClr val="FFFFFF"/>
                </a:solidFill>
                <a:latin typeface="Rockwell"/>
                <a:ea typeface="Rockwell"/>
                <a:cs typeface="Rockwell"/>
                <a:sym typeface="Rockwell"/>
              </a:defRPr>
            </a:lvl1pPr>
            <a:lvl2pPr indent="0" lvl="1" marL="0" algn="ctr">
              <a:spcBef>
                <a:spcPts val="0"/>
              </a:spcBef>
              <a:buNone/>
              <a:defRPr b="1" i="0" sz="2800" u="none" cap="none" strike="noStrike">
                <a:solidFill>
                  <a:srgbClr val="FFFFFF"/>
                </a:solidFill>
                <a:latin typeface="Rockwell"/>
                <a:ea typeface="Rockwell"/>
                <a:cs typeface="Rockwell"/>
                <a:sym typeface="Rockwell"/>
              </a:defRPr>
            </a:lvl2pPr>
            <a:lvl3pPr indent="0" lvl="2" marL="0" algn="ctr">
              <a:spcBef>
                <a:spcPts val="0"/>
              </a:spcBef>
              <a:buNone/>
              <a:defRPr b="1" i="0" sz="2800" u="none" cap="none" strike="noStrike">
                <a:solidFill>
                  <a:srgbClr val="FFFFFF"/>
                </a:solidFill>
                <a:latin typeface="Rockwell"/>
                <a:ea typeface="Rockwell"/>
                <a:cs typeface="Rockwell"/>
                <a:sym typeface="Rockwell"/>
              </a:defRPr>
            </a:lvl3pPr>
            <a:lvl4pPr indent="0" lvl="3" marL="0" algn="ctr">
              <a:spcBef>
                <a:spcPts val="0"/>
              </a:spcBef>
              <a:buNone/>
              <a:defRPr b="1" i="0" sz="2800" u="none" cap="none" strike="noStrike">
                <a:solidFill>
                  <a:srgbClr val="FFFFFF"/>
                </a:solidFill>
                <a:latin typeface="Rockwell"/>
                <a:ea typeface="Rockwell"/>
                <a:cs typeface="Rockwell"/>
                <a:sym typeface="Rockwell"/>
              </a:defRPr>
            </a:lvl4pPr>
            <a:lvl5pPr indent="0" lvl="4" marL="0" algn="ctr">
              <a:spcBef>
                <a:spcPts val="0"/>
              </a:spcBef>
              <a:buNone/>
              <a:defRPr b="1" i="0" sz="2800" u="none" cap="none" strike="noStrike">
                <a:solidFill>
                  <a:srgbClr val="FFFFFF"/>
                </a:solidFill>
                <a:latin typeface="Rockwell"/>
                <a:ea typeface="Rockwell"/>
                <a:cs typeface="Rockwell"/>
                <a:sym typeface="Rockwell"/>
              </a:defRPr>
            </a:lvl5pPr>
            <a:lvl6pPr indent="0" lvl="5" marL="0" algn="ctr">
              <a:spcBef>
                <a:spcPts val="0"/>
              </a:spcBef>
              <a:buNone/>
              <a:defRPr b="1" i="0" sz="2800" u="none" cap="none" strike="noStrike">
                <a:solidFill>
                  <a:srgbClr val="FFFFFF"/>
                </a:solidFill>
                <a:latin typeface="Rockwell"/>
                <a:ea typeface="Rockwell"/>
                <a:cs typeface="Rockwell"/>
                <a:sym typeface="Rockwell"/>
              </a:defRPr>
            </a:lvl6pPr>
            <a:lvl7pPr indent="0" lvl="6" marL="0" algn="ctr">
              <a:spcBef>
                <a:spcPts val="0"/>
              </a:spcBef>
              <a:buNone/>
              <a:defRPr b="1" i="0" sz="2800" u="none" cap="none" strike="noStrike">
                <a:solidFill>
                  <a:srgbClr val="FFFFFF"/>
                </a:solidFill>
                <a:latin typeface="Rockwell"/>
                <a:ea typeface="Rockwell"/>
                <a:cs typeface="Rockwell"/>
                <a:sym typeface="Rockwell"/>
              </a:defRPr>
            </a:lvl7pPr>
            <a:lvl8pPr indent="0" lvl="7" marL="0" algn="ctr">
              <a:spcBef>
                <a:spcPts val="0"/>
              </a:spcBef>
              <a:buNone/>
              <a:defRPr b="1" i="0" sz="2800" u="none" cap="none" strike="noStrike">
                <a:solidFill>
                  <a:srgbClr val="FFFFFF"/>
                </a:solidFill>
                <a:latin typeface="Rockwell"/>
                <a:ea typeface="Rockwell"/>
                <a:cs typeface="Rockwell"/>
                <a:sym typeface="Rockwell"/>
              </a:defRPr>
            </a:lvl8pPr>
            <a:lvl9pPr indent="0" lvl="8" marL="0" algn="ctr">
              <a:spcBef>
                <a:spcPts val="0"/>
              </a:spcBef>
              <a:buNone/>
              <a:defRPr b="1" i="0" sz="28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10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09"/>
          <p:cNvSpPr txBox="1"/>
          <p:nvPr>
            <p:ph idx="1" type="body"/>
          </p:nvPr>
        </p:nvSpPr>
        <p:spPr>
          <a:xfrm rot="5400000">
            <a:off x="4073652" y="-882396"/>
            <a:ext cx="4050792" cy="10058400"/>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95" name="Google Shape;95;p109"/>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09"/>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09"/>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110"/>
          <p:cNvSpPr txBox="1"/>
          <p:nvPr>
            <p:ph type="title"/>
          </p:nvPr>
        </p:nvSpPr>
        <p:spPr>
          <a:xfrm rot="5400000">
            <a:off x="7181850" y="2076450"/>
            <a:ext cx="5638800" cy="2552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10"/>
          <p:cNvSpPr txBox="1"/>
          <p:nvPr>
            <p:ph idx="1" type="body"/>
          </p:nvPr>
        </p:nvSpPr>
        <p:spPr>
          <a:xfrm rot="5400000">
            <a:off x="2000250" y="-400050"/>
            <a:ext cx="5638800" cy="7505700"/>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101" name="Google Shape;101;p110"/>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10"/>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10"/>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10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01"/>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33" name="Google Shape;33;p101"/>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1"/>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1"/>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0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02"/>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39" name="Google Shape;39;p102"/>
          <p:cNvSpPr txBox="1"/>
          <p:nvPr>
            <p:ph idx="2" type="body"/>
          </p:nvPr>
        </p:nvSpPr>
        <p:spPr>
          <a:xfrm>
            <a:off x="6364224" y="2194560"/>
            <a:ext cx="4754880" cy="39776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40" name="Google Shape;40;p102"/>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02"/>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2"/>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0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03"/>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03"/>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3"/>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04"/>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04"/>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04"/>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52" name="Shape 52"/>
        <p:cNvGrpSpPr/>
        <p:nvPr/>
      </p:nvGrpSpPr>
      <p:grpSpPr>
        <a:xfrm>
          <a:off x="0" y="0"/>
          <a:ext cx="0" cy="0"/>
          <a:chOff x="0" y="0"/>
          <a:chExt cx="0" cy="0"/>
        </a:xfrm>
      </p:grpSpPr>
      <p:sp>
        <p:nvSpPr>
          <p:cNvPr id="53" name="Google Shape;53;p105"/>
          <p:cNvSpPr/>
          <p:nvPr/>
        </p:nvSpPr>
        <p:spPr>
          <a:xfrm>
            <a:off x="0" y="4917989"/>
            <a:ext cx="12192000" cy="1940010"/>
          </a:xfrm>
          <a:prstGeom prst="rect">
            <a:avLst/>
          </a:prstGeom>
          <a:blipFill rotWithShape="1">
            <a:blip r:embed="rId2">
              <a:alphaModFix amt="85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5"/>
          <p:cNvSpPr txBox="1"/>
          <p:nvPr>
            <p:ph type="title"/>
          </p:nvPr>
        </p:nvSpPr>
        <p:spPr>
          <a:xfrm>
            <a:off x="2167128" y="1225296"/>
            <a:ext cx="9281160" cy="352044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SzPts val="8000"/>
              <a:buFont typeface="Rockwell"/>
              <a:buNone/>
              <a:defRPr b="0"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5"/>
          <p:cNvSpPr txBox="1"/>
          <p:nvPr>
            <p:ph idx="1" type="body"/>
          </p:nvPr>
        </p:nvSpPr>
        <p:spPr>
          <a:xfrm>
            <a:off x="2165774" y="5020056"/>
            <a:ext cx="9052560" cy="1066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700"/>
              <a:buNone/>
              <a:defRPr sz="2000">
                <a:solidFill>
                  <a:schemeClr val="dk1"/>
                </a:solidFill>
              </a:defRPr>
            </a:lvl1pPr>
            <a:lvl2pPr indent="-228600" lvl="1" marL="914400" algn="l">
              <a:lnSpc>
                <a:spcPct val="90000"/>
              </a:lnSpc>
              <a:spcBef>
                <a:spcPts val="400"/>
              </a:spcBef>
              <a:spcAft>
                <a:spcPts val="0"/>
              </a:spcAft>
              <a:buSzPts val="1530"/>
              <a:buNone/>
              <a:defRPr sz="1800">
                <a:solidFill>
                  <a:srgbClr val="888888"/>
                </a:solidFill>
              </a:defRPr>
            </a:lvl2pPr>
            <a:lvl3pPr indent="-228600" lvl="2" marL="1371600" algn="l">
              <a:lnSpc>
                <a:spcPct val="90000"/>
              </a:lnSpc>
              <a:spcBef>
                <a:spcPts val="400"/>
              </a:spcBef>
              <a:spcAft>
                <a:spcPts val="0"/>
              </a:spcAft>
              <a:buSzPts val="1360"/>
              <a:buNone/>
              <a:defRPr sz="1600">
                <a:solidFill>
                  <a:srgbClr val="888888"/>
                </a:solidFill>
              </a:defRPr>
            </a:lvl3pPr>
            <a:lvl4pPr indent="-228600" lvl="3" marL="1828800" algn="l">
              <a:lnSpc>
                <a:spcPct val="90000"/>
              </a:lnSpc>
              <a:spcBef>
                <a:spcPts val="400"/>
              </a:spcBef>
              <a:spcAft>
                <a:spcPts val="0"/>
              </a:spcAft>
              <a:buSzPts val="1190"/>
              <a:buNone/>
              <a:defRPr sz="1400">
                <a:solidFill>
                  <a:srgbClr val="888888"/>
                </a:solidFill>
              </a:defRPr>
            </a:lvl4pPr>
            <a:lvl5pPr indent="-228600" lvl="4" marL="2286000" algn="l">
              <a:lnSpc>
                <a:spcPct val="90000"/>
              </a:lnSpc>
              <a:spcBef>
                <a:spcPts val="400"/>
              </a:spcBef>
              <a:spcAft>
                <a:spcPts val="0"/>
              </a:spcAft>
              <a:buSzPts val="1190"/>
              <a:buNone/>
              <a:defRPr sz="1400">
                <a:solidFill>
                  <a:srgbClr val="888888"/>
                </a:solidFill>
              </a:defRPr>
            </a:lvl5pPr>
            <a:lvl6pPr indent="-228600" lvl="5" marL="2743200" algn="l">
              <a:lnSpc>
                <a:spcPct val="90000"/>
              </a:lnSpc>
              <a:spcBef>
                <a:spcPts val="400"/>
              </a:spcBef>
              <a:spcAft>
                <a:spcPts val="0"/>
              </a:spcAft>
              <a:buSzPts val="1190"/>
              <a:buNone/>
              <a:defRPr sz="1400">
                <a:solidFill>
                  <a:srgbClr val="888888"/>
                </a:solidFill>
              </a:defRPr>
            </a:lvl6pPr>
            <a:lvl7pPr indent="-228600" lvl="6" marL="3200400" algn="l">
              <a:lnSpc>
                <a:spcPct val="90000"/>
              </a:lnSpc>
              <a:spcBef>
                <a:spcPts val="400"/>
              </a:spcBef>
              <a:spcAft>
                <a:spcPts val="0"/>
              </a:spcAft>
              <a:buSzPts val="1190"/>
              <a:buNone/>
              <a:defRPr sz="1400">
                <a:solidFill>
                  <a:srgbClr val="888888"/>
                </a:solidFill>
              </a:defRPr>
            </a:lvl7pPr>
            <a:lvl8pPr indent="-228600" lvl="7" marL="3657600" algn="l">
              <a:lnSpc>
                <a:spcPct val="90000"/>
              </a:lnSpc>
              <a:spcBef>
                <a:spcPts val="400"/>
              </a:spcBef>
              <a:spcAft>
                <a:spcPts val="0"/>
              </a:spcAft>
              <a:buSzPts val="1190"/>
              <a:buNone/>
              <a:defRPr sz="1400">
                <a:solidFill>
                  <a:srgbClr val="888888"/>
                </a:solidFill>
              </a:defRPr>
            </a:lvl8pPr>
            <a:lvl9pPr indent="-228600" lvl="8" marL="4114800" algn="l">
              <a:lnSpc>
                <a:spcPct val="90000"/>
              </a:lnSpc>
              <a:spcBef>
                <a:spcPts val="400"/>
              </a:spcBef>
              <a:spcAft>
                <a:spcPts val="200"/>
              </a:spcAft>
              <a:buSzPts val="1190"/>
              <a:buNone/>
              <a:defRPr sz="1400">
                <a:solidFill>
                  <a:srgbClr val="888888"/>
                </a:solidFill>
              </a:defRPr>
            </a:lvl9pPr>
          </a:lstStyle>
          <a:p/>
        </p:txBody>
      </p:sp>
      <p:sp>
        <p:nvSpPr>
          <p:cNvPr id="56" name="Google Shape;56;p105"/>
          <p:cNvSpPr txBox="1"/>
          <p:nvPr>
            <p:ph idx="10" type="dt"/>
          </p:nvPr>
        </p:nvSpPr>
        <p:spPr>
          <a:xfrm>
            <a:off x="8593667" y="6272784"/>
            <a:ext cx="264430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5"/>
          <p:cNvSpPr txBox="1"/>
          <p:nvPr>
            <p:ph idx="11" type="ftr"/>
          </p:nvPr>
        </p:nvSpPr>
        <p:spPr>
          <a:xfrm>
            <a:off x="2182708"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58" name="Google Shape;58;p105"/>
          <p:cNvGrpSpPr/>
          <p:nvPr/>
        </p:nvGrpSpPr>
        <p:grpSpPr>
          <a:xfrm>
            <a:off x="897399" y="2325848"/>
            <a:ext cx="1080904" cy="1080902"/>
            <a:chOff x="9685338" y="4460675"/>
            <a:chExt cx="1080904" cy="1080902"/>
          </a:xfrm>
        </p:grpSpPr>
        <p:sp>
          <p:nvSpPr>
            <p:cNvPr id="59" name="Google Shape;59;p105"/>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5"/>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05"/>
          <p:cNvSpPr txBox="1"/>
          <p:nvPr>
            <p:ph idx="12" type="sldNum"/>
          </p:nvPr>
        </p:nvSpPr>
        <p:spPr>
          <a:xfrm>
            <a:off x="843702" y="2506133"/>
            <a:ext cx="1188298" cy="720332"/>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sz="2800">
                <a:solidFill>
                  <a:srgbClr val="FFFFFF"/>
                </a:solidFill>
                <a:latin typeface="Rockwell"/>
                <a:ea typeface="Rockwell"/>
                <a:cs typeface="Rockwell"/>
                <a:sym typeface="Rockwell"/>
              </a:defRPr>
            </a:lvl1pPr>
            <a:lvl2pPr indent="0" lvl="1" marL="0" algn="ctr">
              <a:spcBef>
                <a:spcPts val="0"/>
              </a:spcBef>
              <a:buNone/>
              <a:defRPr b="1" sz="2800">
                <a:solidFill>
                  <a:srgbClr val="FFFFFF"/>
                </a:solidFill>
                <a:latin typeface="Rockwell"/>
                <a:ea typeface="Rockwell"/>
                <a:cs typeface="Rockwell"/>
                <a:sym typeface="Rockwell"/>
              </a:defRPr>
            </a:lvl2pPr>
            <a:lvl3pPr indent="0" lvl="2" marL="0" algn="ctr">
              <a:spcBef>
                <a:spcPts val="0"/>
              </a:spcBef>
              <a:buNone/>
              <a:defRPr b="1" sz="2800">
                <a:solidFill>
                  <a:srgbClr val="FFFFFF"/>
                </a:solidFill>
                <a:latin typeface="Rockwell"/>
                <a:ea typeface="Rockwell"/>
                <a:cs typeface="Rockwell"/>
                <a:sym typeface="Rockwell"/>
              </a:defRPr>
            </a:lvl3pPr>
            <a:lvl4pPr indent="0" lvl="3" marL="0" algn="ctr">
              <a:spcBef>
                <a:spcPts val="0"/>
              </a:spcBef>
              <a:buNone/>
              <a:defRPr b="1" sz="2800">
                <a:solidFill>
                  <a:srgbClr val="FFFFFF"/>
                </a:solidFill>
                <a:latin typeface="Rockwell"/>
                <a:ea typeface="Rockwell"/>
                <a:cs typeface="Rockwell"/>
                <a:sym typeface="Rockwell"/>
              </a:defRPr>
            </a:lvl4pPr>
            <a:lvl5pPr indent="0" lvl="4" marL="0" algn="ctr">
              <a:spcBef>
                <a:spcPts val="0"/>
              </a:spcBef>
              <a:buNone/>
              <a:defRPr b="1" sz="2800">
                <a:solidFill>
                  <a:srgbClr val="FFFFFF"/>
                </a:solidFill>
                <a:latin typeface="Rockwell"/>
                <a:ea typeface="Rockwell"/>
                <a:cs typeface="Rockwell"/>
                <a:sym typeface="Rockwell"/>
              </a:defRPr>
            </a:lvl5pPr>
            <a:lvl6pPr indent="0" lvl="5" marL="0" algn="ctr">
              <a:spcBef>
                <a:spcPts val="0"/>
              </a:spcBef>
              <a:buNone/>
              <a:defRPr b="1" sz="2800">
                <a:solidFill>
                  <a:srgbClr val="FFFFFF"/>
                </a:solidFill>
                <a:latin typeface="Rockwell"/>
                <a:ea typeface="Rockwell"/>
                <a:cs typeface="Rockwell"/>
                <a:sym typeface="Rockwell"/>
              </a:defRPr>
            </a:lvl6pPr>
            <a:lvl7pPr indent="0" lvl="6" marL="0" algn="ctr">
              <a:spcBef>
                <a:spcPts val="0"/>
              </a:spcBef>
              <a:buNone/>
              <a:defRPr b="1" sz="2800">
                <a:solidFill>
                  <a:srgbClr val="FFFFFF"/>
                </a:solidFill>
                <a:latin typeface="Rockwell"/>
                <a:ea typeface="Rockwell"/>
                <a:cs typeface="Rockwell"/>
                <a:sym typeface="Rockwell"/>
              </a:defRPr>
            </a:lvl7pPr>
            <a:lvl8pPr indent="0" lvl="7" marL="0" algn="ctr">
              <a:spcBef>
                <a:spcPts val="0"/>
              </a:spcBef>
              <a:buNone/>
              <a:defRPr b="1" sz="2800">
                <a:solidFill>
                  <a:srgbClr val="FFFFFF"/>
                </a:solidFill>
                <a:latin typeface="Rockwell"/>
                <a:ea typeface="Rockwell"/>
                <a:cs typeface="Rockwell"/>
                <a:sym typeface="Rockwell"/>
              </a:defRPr>
            </a:lvl8pPr>
            <a:lvl9pPr indent="0" lvl="8" marL="0" algn="ctr">
              <a:spcBef>
                <a:spcPts val="0"/>
              </a:spcBef>
              <a:buNone/>
              <a:defRPr b="1" sz="2800">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10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6"/>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700"/>
              <a:buNone/>
              <a:defRPr b="1" sz="2000">
                <a:solidFill>
                  <a:srgbClr val="9E3611"/>
                </a:solidFill>
              </a:defRPr>
            </a:lvl1pPr>
            <a:lvl2pPr indent="-228600" lvl="1" marL="914400" algn="l">
              <a:lnSpc>
                <a:spcPct val="90000"/>
              </a:lnSpc>
              <a:spcBef>
                <a:spcPts val="400"/>
              </a:spcBef>
              <a:spcAft>
                <a:spcPts val="0"/>
              </a:spcAft>
              <a:buSzPts val="1700"/>
              <a:buNone/>
              <a:defRPr b="1" sz="2000"/>
            </a:lvl2pPr>
            <a:lvl3pPr indent="-228600" lvl="2" marL="1371600" algn="l">
              <a:lnSpc>
                <a:spcPct val="90000"/>
              </a:lnSpc>
              <a:spcBef>
                <a:spcPts val="400"/>
              </a:spcBef>
              <a:spcAft>
                <a:spcPts val="0"/>
              </a:spcAft>
              <a:buSzPts val="1530"/>
              <a:buNone/>
              <a:defRPr b="1" sz="1800"/>
            </a:lvl3pPr>
            <a:lvl4pPr indent="-228600" lvl="3" marL="1828800" algn="l">
              <a:lnSpc>
                <a:spcPct val="90000"/>
              </a:lnSpc>
              <a:spcBef>
                <a:spcPts val="400"/>
              </a:spcBef>
              <a:spcAft>
                <a:spcPts val="0"/>
              </a:spcAft>
              <a:buSzPts val="1360"/>
              <a:buNone/>
              <a:defRPr b="1" sz="1600"/>
            </a:lvl4pPr>
            <a:lvl5pPr indent="-228600" lvl="4" marL="2286000" algn="l">
              <a:lnSpc>
                <a:spcPct val="90000"/>
              </a:lnSpc>
              <a:spcBef>
                <a:spcPts val="400"/>
              </a:spcBef>
              <a:spcAft>
                <a:spcPts val="0"/>
              </a:spcAft>
              <a:buSzPts val="1360"/>
              <a:buNone/>
              <a:defRPr b="1" sz="1600"/>
            </a:lvl5pPr>
            <a:lvl6pPr indent="-228600" lvl="5" marL="2743200" algn="l">
              <a:lnSpc>
                <a:spcPct val="90000"/>
              </a:lnSpc>
              <a:spcBef>
                <a:spcPts val="400"/>
              </a:spcBef>
              <a:spcAft>
                <a:spcPts val="0"/>
              </a:spcAft>
              <a:buSzPts val="1360"/>
              <a:buNone/>
              <a:defRPr b="1" sz="1600"/>
            </a:lvl6pPr>
            <a:lvl7pPr indent="-228600" lvl="6" marL="3200400" algn="l">
              <a:lnSpc>
                <a:spcPct val="90000"/>
              </a:lnSpc>
              <a:spcBef>
                <a:spcPts val="400"/>
              </a:spcBef>
              <a:spcAft>
                <a:spcPts val="0"/>
              </a:spcAft>
              <a:buSzPts val="1360"/>
              <a:buNone/>
              <a:defRPr b="1" sz="1600"/>
            </a:lvl7pPr>
            <a:lvl8pPr indent="-228600" lvl="7" marL="3657600" algn="l">
              <a:lnSpc>
                <a:spcPct val="90000"/>
              </a:lnSpc>
              <a:spcBef>
                <a:spcPts val="400"/>
              </a:spcBef>
              <a:spcAft>
                <a:spcPts val="0"/>
              </a:spcAft>
              <a:buSzPts val="1360"/>
              <a:buNone/>
              <a:defRPr b="1" sz="1600"/>
            </a:lvl8pPr>
            <a:lvl9pPr indent="-228600" lvl="8" marL="4114800" algn="l">
              <a:lnSpc>
                <a:spcPct val="90000"/>
              </a:lnSpc>
              <a:spcBef>
                <a:spcPts val="400"/>
              </a:spcBef>
              <a:spcAft>
                <a:spcPts val="200"/>
              </a:spcAft>
              <a:buSzPts val="1360"/>
              <a:buNone/>
              <a:defRPr b="1" sz="1600"/>
            </a:lvl9pPr>
          </a:lstStyle>
          <a:p/>
        </p:txBody>
      </p:sp>
      <p:sp>
        <p:nvSpPr>
          <p:cNvPr id="65" name="Google Shape;65;p106"/>
          <p:cNvSpPr txBox="1"/>
          <p:nvPr>
            <p:ph idx="2" type="body"/>
          </p:nvPr>
        </p:nvSpPr>
        <p:spPr>
          <a:xfrm>
            <a:off x="1069848" y="2743200"/>
            <a:ext cx="4754880" cy="32918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66" name="Google Shape;66;p106"/>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700"/>
              <a:buNone/>
              <a:defRPr b="1" sz="2000">
                <a:solidFill>
                  <a:srgbClr val="9E3611"/>
                </a:solidFill>
              </a:defRPr>
            </a:lvl1pPr>
            <a:lvl2pPr indent="-228600" lvl="1" marL="914400" algn="l">
              <a:lnSpc>
                <a:spcPct val="90000"/>
              </a:lnSpc>
              <a:spcBef>
                <a:spcPts val="400"/>
              </a:spcBef>
              <a:spcAft>
                <a:spcPts val="0"/>
              </a:spcAft>
              <a:buSzPts val="1700"/>
              <a:buNone/>
              <a:defRPr b="1" sz="2000"/>
            </a:lvl2pPr>
            <a:lvl3pPr indent="-228600" lvl="2" marL="1371600" algn="l">
              <a:lnSpc>
                <a:spcPct val="90000"/>
              </a:lnSpc>
              <a:spcBef>
                <a:spcPts val="400"/>
              </a:spcBef>
              <a:spcAft>
                <a:spcPts val="0"/>
              </a:spcAft>
              <a:buSzPts val="1530"/>
              <a:buNone/>
              <a:defRPr b="1" sz="1800"/>
            </a:lvl3pPr>
            <a:lvl4pPr indent="-228600" lvl="3" marL="1828800" algn="l">
              <a:lnSpc>
                <a:spcPct val="90000"/>
              </a:lnSpc>
              <a:spcBef>
                <a:spcPts val="400"/>
              </a:spcBef>
              <a:spcAft>
                <a:spcPts val="0"/>
              </a:spcAft>
              <a:buSzPts val="1360"/>
              <a:buNone/>
              <a:defRPr b="1" sz="1600"/>
            </a:lvl4pPr>
            <a:lvl5pPr indent="-228600" lvl="4" marL="2286000" algn="l">
              <a:lnSpc>
                <a:spcPct val="90000"/>
              </a:lnSpc>
              <a:spcBef>
                <a:spcPts val="400"/>
              </a:spcBef>
              <a:spcAft>
                <a:spcPts val="0"/>
              </a:spcAft>
              <a:buSzPts val="1360"/>
              <a:buNone/>
              <a:defRPr b="1" sz="1600"/>
            </a:lvl5pPr>
            <a:lvl6pPr indent="-228600" lvl="5" marL="2743200" algn="l">
              <a:lnSpc>
                <a:spcPct val="90000"/>
              </a:lnSpc>
              <a:spcBef>
                <a:spcPts val="400"/>
              </a:spcBef>
              <a:spcAft>
                <a:spcPts val="0"/>
              </a:spcAft>
              <a:buSzPts val="1360"/>
              <a:buNone/>
              <a:defRPr b="1" sz="1600"/>
            </a:lvl6pPr>
            <a:lvl7pPr indent="-228600" lvl="6" marL="3200400" algn="l">
              <a:lnSpc>
                <a:spcPct val="90000"/>
              </a:lnSpc>
              <a:spcBef>
                <a:spcPts val="400"/>
              </a:spcBef>
              <a:spcAft>
                <a:spcPts val="0"/>
              </a:spcAft>
              <a:buSzPts val="1360"/>
              <a:buNone/>
              <a:defRPr b="1" sz="1600"/>
            </a:lvl7pPr>
            <a:lvl8pPr indent="-228600" lvl="7" marL="3657600" algn="l">
              <a:lnSpc>
                <a:spcPct val="90000"/>
              </a:lnSpc>
              <a:spcBef>
                <a:spcPts val="400"/>
              </a:spcBef>
              <a:spcAft>
                <a:spcPts val="0"/>
              </a:spcAft>
              <a:buSzPts val="1360"/>
              <a:buNone/>
              <a:defRPr b="1" sz="1600"/>
            </a:lvl8pPr>
            <a:lvl9pPr indent="-228600" lvl="8" marL="4114800" algn="l">
              <a:lnSpc>
                <a:spcPct val="90000"/>
              </a:lnSpc>
              <a:spcBef>
                <a:spcPts val="400"/>
              </a:spcBef>
              <a:spcAft>
                <a:spcPts val="200"/>
              </a:spcAft>
              <a:buSzPts val="1360"/>
              <a:buNone/>
              <a:defRPr b="1" sz="1600"/>
            </a:lvl9pPr>
          </a:lstStyle>
          <a:p/>
        </p:txBody>
      </p:sp>
      <p:sp>
        <p:nvSpPr>
          <p:cNvPr id="67" name="Google Shape;67;p106"/>
          <p:cNvSpPr txBox="1"/>
          <p:nvPr>
            <p:ph idx="4" type="body"/>
          </p:nvPr>
        </p:nvSpPr>
        <p:spPr>
          <a:xfrm>
            <a:off x="6364224" y="2743200"/>
            <a:ext cx="4754880" cy="32918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68" name="Google Shape;68;p106"/>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6"/>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6"/>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1" name="Shape 71"/>
        <p:cNvGrpSpPr/>
        <p:nvPr/>
      </p:nvGrpSpPr>
      <p:grpSpPr>
        <a:xfrm>
          <a:off x="0" y="0"/>
          <a:ext cx="0" cy="0"/>
          <a:chOff x="0" y="0"/>
          <a:chExt cx="0" cy="0"/>
        </a:xfrm>
      </p:grpSpPr>
      <p:sp>
        <p:nvSpPr>
          <p:cNvPr id="72" name="Google Shape;72;p107"/>
          <p:cNvSpPr/>
          <p:nvPr/>
        </p:nvSpPr>
        <p:spPr>
          <a:xfrm>
            <a:off x="8303740" y="0"/>
            <a:ext cx="3888259" cy="6857999"/>
          </a:xfrm>
          <a:prstGeom prst="rect">
            <a:avLst/>
          </a:prstGeom>
          <a:blipFill rotWithShape="1">
            <a:blip r:embed="rId2">
              <a:alphaModFix amt="60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07"/>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3200"/>
              <a:buFont typeface="Rockwel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7"/>
          <p:cNvSpPr txBox="1"/>
          <p:nvPr>
            <p:ph idx="1" type="body"/>
          </p:nvPr>
        </p:nvSpPr>
        <p:spPr>
          <a:xfrm>
            <a:off x="838200" y="685800"/>
            <a:ext cx="6711696" cy="5020056"/>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75" name="Google Shape;75;p107"/>
          <p:cNvSpPr txBox="1"/>
          <p:nvPr>
            <p:ph idx="2"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90"/>
              <a:buNone/>
              <a:defRPr sz="1400">
                <a:solidFill>
                  <a:srgbClr val="9E3611"/>
                </a:solidFill>
              </a:defRPr>
            </a:lvl1pPr>
            <a:lvl2pPr indent="-228600" lvl="1" marL="914400" algn="l">
              <a:lnSpc>
                <a:spcPct val="90000"/>
              </a:lnSpc>
              <a:spcBef>
                <a:spcPts val="400"/>
              </a:spcBef>
              <a:spcAft>
                <a:spcPts val="0"/>
              </a:spcAft>
              <a:buSzPts val="1020"/>
              <a:buNone/>
              <a:defRPr sz="1200"/>
            </a:lvl2pPr>
            <a:lvl3pPr indent="-228600" lvl="2" marL="1371600" algn="l">
              <a:lnSpc>
                <a:spcPct val="90000"/>
              </a:lnSpc>
              <a:spcBef>
                <a:spcPts val="400"/>
              </a:spcBef>
              <a:spcAft>
                <a:spcPts val="0"/>
              </a:spcAft>
              <a:buSzPts val="850"/>
              <a:buNone/>
              <a:defRPr sz="1000"/>
            </a:lvl3pPr>
            <a:lvl4pPr indent="-228600" lvl="3" marL="1828800" algn="l">
              <a:lnSpc>
                <a:spcPct val="90000"/>
              </a:lnSpc>
              <a:spcBef>
                <a:spcPts val="400"/>
              </a:spcBef>
              <a:spcAft>
                <a:spcPts val="0"/>
              </a:spcAft>
              <a:buSzPts val="765"/>
              <a:buNone/>
              <a:defRPr sz="900"/>
            </a:lvl4pPr>
            <a:lvl5pPr indent="-228600" lvl="4" marL="2286000" algn="l">
              <a:lnSpc>
                <a:spcPct val="90000"/>
              </a:lnSpc>
              <a:spcBef>
                <a:spcPts val="400"/>
              </a:spcBef>
              <a:spcAft>
                <a:spcPts val="0"/>
              </a:spcAft>
              <a:buSzPts val="765"/>
              <a:buNone/>
              <a:defRPr sz="900"/>
            </a:lvl5pPr>
            <a:lvl6pPr indent="-228600" lvl="5" marL="2743200" algn="l">
              <a:lnSpc>
                <a:spcPct val="90000"/>
              </a:lnSpc>
              <a:spcBef>
                <a:spcPts val="400"/>
              </a:spcBef>
              <a:spcAft>
                <a:spcPts val="0"/>
              </a:spcAft>
              <a:buSzPts val="765"/>
              <a:buNone/>
              <a:defRPr sz="900"/>
            </a:lvl6pPr>
            <a:lvl7pPr indent="-228600" lvl="6" marL="3200400" algn="l">
              <a:lnSpc>
                <a:spcPct val="90000"/>
              </a:lnSpc>
              <a:spcBef>
                <a:spcPts val="400"/>
              </a:spcBef>
              <a:spcAft>
                <a:spcPts val="0"/>
              </a:spcAft>
              <a:buSzPts val="765"/>
              <a:buNone/>
              <a:defRPr sz="900"/>
            </a:lvl7pPr>
            <a:lvl8pPr indent="-228600" lvl="7" marL="3657600" algn="l">
              <a:lnSpc>
                <a:spcPct val="90000"/>
              </a:lnSpc>
              <a:spcBef>
                <a:spcPts val="400"/>
              </a:spcBef>
              <a:spcAft>
                <a:spcPts val="0"/>
              </a:spcAft>
              <a:buSzPts val="765"/>
              <a:buNone/>
              <a:defRPr sz="900"/>
            </a:lvl8pPr>
            <a:lvl9pPr indent="-228600" lvl="8" marL="4114800" algn="l">
              <a:lnSpc>
                <a:spcPct val="90000"/>
              </a:lnSpc>
              <a:spcBef>
                <a:spcPts val="400"/>
              </a:spcBef>
              <a:spcAft>
                <a:spcPts val="200"/>
              </a:spcAft>
              <a:buSzPts val="765"/>
              <a:buNone/>
              <a:defRPr sz="900"/>
            </a:lvl9pPr>
          </a:lstStyle>
          <a:p/>
        </p:txBody>
      </p:sp>
      <p:sp>
        <p:nvSpPr>
          <p:cNvPr id="76" name="Google Shape;76;p107"/>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7"/>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78" name="Google Shape;78;p107"/>
          <p:cNvGrpSpPr/>
          <p:nvPr/>
        </p:nvGrpSpPr>
        <p:grpSpPr>
          <a:xfrm>
            <a:off x="11401725" y="6229681"/>
            <a:ext cx="457200" cy="457200"/>
            <a:chOff x="11361456" y="6195813"/>
            <a:chExt cx="548640" cy="548640"/>
          </a:xfrm>
        </p:grpSpPr>
        <p:sp>
          <p:nvSpPr>
            <p:cNvPr id="79" name="Google Shape;79;p107"/>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7"/>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07"/>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2" name="Shape 82"/>
        <p:cNvGrpSpPr/>
        <p:nvPr/>
      </p:nvGrpSpPr>
      <p:grpSpPr>
        <a:xfrm>
          <a:off x="0" y="0"/>
          <a:ext cx="0" cy="0"/>
          <a:chOff x="0" y="0"/>
          <a:chExt cx="0" cy="0"/>
        </a:xfrm>
      </p:grpSpPr>
      <p:sp>
        <p:nvSpPr>
          <p:cNvPr id="83" name="Google Shape;83;p108"/>
          <p:cNvSpPr/>
          <p:nvPr/>
        </p:nvSpPr>
        <p:spPr>
          <a:xfrm>
            <a:off x="8303740" y="0"/>
            <a:ext cx="3888259" cy="6857999"/>
          </a:xfrm>
          <a:prstGeom prst="rect">
            <a:avLst/>
          </a:prstGeom>
          <a:blipFill rotWithShape="1">
            <a:blip r:embed="rId2">
              <a:alphaModFix amt="60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8"/>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3200"/>
              <a:buFont typeface="Rockwel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08"/>
          <p:cNvSpPr/>
          <p:nvPr>
            <p:ph idx="2" type="pic"/>
          </p:nvPr>
        </p:nvSpPr>
        <p:spPr>
          <a:xfrm>
            <a:off x="0" y="0"/>
            <a:ext cx="8303740" cy="6858000"/>
          </a:xfrm>
          <a:prstGeom prst="rect">
            <a:avLst/>
          </a:prstGeom>
          <a:solidFill>
            <a:srgbClr val="E1DFDF"/>
          </a:solidFill>
          <a:ln>
            <a:noFill/>
          </a:ln>
        </p:spPr>
      </p:sp>
      <p:sp>
        <p:nvSpPr>
          <p:cNvPr id="86" name="Google Shape;86;p108"/>
          <p:cNvSpPr txBox="1"/>
          <p:nvPr>
            <p:ph idx="1"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90"/>
              <a:buNone/>
              <a:defRPr sz="1400">
                <a:solidFill>
                  <a:srgbClr val="9E3611"/>
                </a:solidFill>
              </a:defRPr>
            </a:lvl1pPr>
            <a:lvl2pPr indent="-228600" lvl="1" marL="914400" algn="l">
              <a:lnSpc>
                <a:spcPct val="90000"/>
              </a:lnSpc>
              <a:spcBef>
                <a:spcPts val="400"/>
              </a:spcBef>
              <a:spcAft>
                <a:spcPts val="0"/>
              </a:spcAft>
              <a:buSzPts val="1020"/>
              <a:buNone/>
              <a:defRPr sz="1200"/>
            </a:lvl2pPr>
            <a:lvl3pPr indent="-228600" lvl="2" marL="1371600" algn="l">
              <a:lnSpc>
                <a:spcPct val="90000"/>
              </a:lnSpc>
              <a:spcBef>
                <a:spcPts val="400"/>
              </a:spcBef>
              <a:spcAft>
                <a:spcPts val="0"/>
              </a:spcAft>
              <a:buSzPts val="850"/>
              <a:buNone/>
              <a:defRPr sz="1000"/>
            </a:lvl3pPr>
            <a:lvl4pPr indent="-228600" lvl="3" marL="1828800" algn="l">
              <a:lnSpc>
                <a:spcPct val="90000"/>
              </a:lnSpc>
              <a:spcBef>
                <a:spcPts val="400"/>
              </a:spcBef>
              <a:spcAft>
                <a:spcPts val="0"/>
              </a:spcAft>
              <a:buSzPts val="765"/>
              <a:buNone/>
              <a:defRPr sz="900"/>
            </a:lvl4pPr>
            <a:lvl5pPr indent="-228600" lvl="4" marL="2286000" algn="l">
              <a:lnSpc>
                <a:spcPct val="90000"/>
              </a:lnSpc>
              <a:spcBef>
                <a:spcPts val="400"/>
              </a:spcBef>
              <a:spcAft>
                <a:spcPts val="0"/>
              </a:spcAft>
              <a:buSzPts val="765"/>
              <a:buNone/>
              <a:defRPr sz="900"/>
            </a:lvl5pPr>
            <a:lvl6pPr indent="-228600" lvl="5" marL="2743200" algn="l">
              <a:lnSpc>
                <a:spcPct val="90000"/>
              </a:lnSpc>
              <a:spcBef>
                <a:spcPts val="400"/>
              </a:spcBef>
              <a:spcAft>
                <a:spcPts val="0"/>
              </a:spcAft>
              <a:buSzPts val="765"/>
              <a:buNone/>
              <a:defRPr sz="900"/>
            </a:lvl6pPr>
            <a:lvl7pPr indent="-228600" lvl="6" marL="3200400" algn="l">
              <a:lnSpc>
                <a:spcPct val="90000"/>
              </a:lnSpc>
              <a:spcBef>
                <a:spcPts val="400"/>
              </a:spcBef>
              <a:spcAft>
                <a:spcPts val="0"/>
              </a:spcAft>
              <a:buSzPts val="765"/>
              <a:buNone/>
              <a:defRPr sz="900"/>
            </a:lvl7pPr>
            <a:lvl8pPr indent="-228600" lvl="7" marL="3657600" algn="l">
              <a:lnSpc>
                <a:spcPct val="90000"/>
              </a:lnSpc>
              <a:spcBef>
                <a:spcPts val="400"/>
              </a:spcBef>
              <a:spcAft>
                <a:spcPts val="0"/>
              </a:spcAft>
              <a:buSzPts val="765"/>
              <a:buNone/>
              <a:defRPr sz="900"/>
            </a:lvl8pPr>
            <a:lvl9pPr indent="-228600" lvl="8" marL="4114800" algn="l">
              <a:lnSpc>
                <a:spcPct val="90000"/>
              </a:lnSpc>
              <a:spcBef>
                <a:spcPts val="400"/>
              </a:spcBef>
              <a:spcAft>
                <a:spcPts val="200"/>
              </a:spcAft>
              <a:buSzPts val="765"/>
              <a:buNone/>
              <a:defRPr sz="900"/>
            </a:lvl9pPr>
          </a:lstStyle>
          <a:p/>
        </p:txBody>
      </p:sp>
      <p:sp>
        <p:nvSpPr>
          <p:cNvPr id="87" name="Google Shape;87;p108"/>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88" name="Google Shape;88;p108"/>
          <p:cNvGrpSpPr/>
          <p:nvPr/>
        </p:nvGrpSpPr>
        <p:grpSpPr>
          <a:xfrm>
            <a:off x="11401725" y="6229681"/>
            <a:ext cx="457200" cy="457200"/>
            <a:chOff x="11361456" y="6195813"/>
            <a:chExt cx="548640" cy="548640"/>
          </a:xfrm>
        </p:grpSpPr>
        <p:sp>
          <p:nvSpPr>
            <p:cNvPr id="89" name="Google Shape;89;p108"/>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8"/>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08"/>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SzPts val="5400"/>
              <a:buFont typeface="Rockwell"/>
              <a:buNone/>
              <a:defRPr b="0" i="0" sz="5400" u="none" cap="none" strike="noStrike">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9"/>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lvl1pPr indent="-336550" lvl="0" marL="457200" marR="0" rtl="0" algn="l">
              <a:lnSpc>
                <a:spcPct val="90000"/>
              </a:lnSpc>
              <a:spcBef>
                <a:spcPts val="1200"/>
              </a:spcBef>
              <a:spcAft>
                <a:spcPts val="0"/>
              </a:spcAft>
              <a:buClr>
                <a:srgbClr val="9E3611"/>
              </a:buClr>
              <a:buSzPts val="1700"/>
              <a:buFont typeface="Noto Sans Symbols"/>
              <a:buChar char="▪"/>
              <a:defRPr b="0" i="0" sz="2000" u="none" cap="none" strike="noStrike">
                <a:solidFill>
                  <a:schemeClr val="dk1"/>
                </a:solidFill>
                <a:latin typeface="Rockwell"/>
                <a:ea typeface="Rockwell"/>
                <a:cs typeface="Rockwell"/>
                <a:sym typeface="Rockwell"/>
              </a:defRPr>
            </a:lvl1pPr>
            <a:lvl2pPr indent="-325755" lvl="1" marL="914400" marR="0" rtl="0" algn="l">
              <a:lnSpc>
                <a:spcPct val="90000"/>
              </a:lnSpc>
              <a:spcBef>
                <a:spcPts val="400"/>
              </a:spcBef>
              <a:spcAft>
                <a:spcPts val="0"/>
              </a:spcAft>
              <a:buClr>
                <a:srgbClr val="9E3611"/>
              </a:buClr>
              <a:buSzPts val="1530"/>
              <a:buFont typeface="Noto Sans Symbols"/>
              <a:buChar char="▪"/>
              <a:defRPr b="0" i="0" sz="1800" u="none" cap="none" strike="noStrike">
                <a:solidFill>
                  <a:schemeClr val="dk1"/>
                </a:solidFill>
                <a:latin typeface="Rockwell"/>
                <a:ea typeface="Rockwell"/>
                <a:cs typeface="Rockwell"/>
                <a:sym typeface="Rockwell"/>
              </a:defRPr>
            </a:lvl2pPr>
            <a:lvl3pPr indent="-314960" lvl="2" marL="13716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3pPr>
            <a:lvl4pPr indent="-314960" lvl="3" marL="18288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4pPr>
            <a:lvl5pPr indent="-314960" lvl="4" marL="22860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5pPr>
            <a:lvl6pPr indent="-314960" lvl="5" marL="27432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6pPr>
            <a:lvl7pPr indent="-314960" lvl="6" marL="32004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7pPr>
            <a:lvl8pPr indent="-314959" lvl="7" marL="36576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8pPr>
            <a:lvl9pPr indent="-314959" lvl="8" marL="4114800" marR="0" rtl="0" algn="l">
              <a:lnSpc>
                <a:spcPct val="90000"/>
              </a:lnSpc>
              <a:spcBef>
                <a:spcPts val="400"/>
              </a:spcBef>
              <a:spcAft>
                <a:spcPts val="20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9pPr>
          </a:lstStyle>
          <a:p/>
        </p:txBody>
      </p:sp>
      <p:sp>
        <p:nvSpPr>
          <p:cNvPr id="12" name="Google Shape;12;p99"/>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3" name="Google Shape;13;p99"/>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grpSp>
        <p:nvGrpSpPr>
          <p:cNvPr id="14" name="Google Shape;14;p99"/>
          <p:cNvGrpSpPr/>
          <p:nvPr/>
        </p:nvGrpSpPr>
        <p:grpSpPr>
          <a:xfrm>
            <a:off x="11401725" y="6229681"/>
            <a:ext cx="457200" cy="457200"/>
            <a:chOff x="11361456" y="6195813"/>
            <a:chExt cx="548640" cy="548640"/>
          </a:xfrm>
        </p:grpSpPr>
        <p:sp>
          <p:nvSpPr>
            <p:cNvPr id="15" name="Google Shape;15;p99"/>
            <p:cNvSpPr/>
            <p:nvPr/>
          </p:nvSpPr>
          <p:spPr>
            <a:xfrm>
              <a:off x="11361456" y="6195813"/>
              <a:ext cx="548640" cy="548640"/>
            </a:xfrm>
            <a:prstGeom prst="ellipse">
              <a:avLst/>
            </a:prstGeom>
            <a:blipFill rotWithShape="1">
              <a:blip r:embed="rId1">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99"/>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99"/>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400" u="none" cap="none" strike="noStrike">
                <a:solidFill>
                  <a:srgbClr val="FFFFFF"/>
                </a:solidFill>
                <a:latin typeface="Rockwell"/>
                <a:ea typeface="Rockwell"/>
                <a:cs typeface="Rockwell"/>
                <a:sym typeface="Rockwell"/>
              </a:defRPr>
            </a:lvl1pPr>
            <a:lvl2pPr indent="0" lvl="1" marL="0" marR="0" rtl="0" algn="ctr">
              <a:spcBef>
                <a:spcPts val="0"/>
              </a:spcBef>
              <a:buNone/>
              <a:defRPr b="1" i="0" sz="1400" u="none" cap="none" strike="noStrike">
                <a:solidFill>
                  <a:srgbClr val="FFFFFF"/>
                </a:solidFill>
                <a:latin typeface="Rockwell"/>
                <a:ea typeface="Rockwell"/>
                <a:cs typeface="Rockwell"/>
                <a:sym typeface="Rockwell"/>
              </a:defRPr>
            </a:lvl2pPr>
            <a:lvl3pPr indent="0" lvl="2" marL="0" marR="0" rtl="0" algn="ctr">
              <a:spcBef>
                <a:spcPts val="0"/>
              </a:spcBef>
              <a:buNone/>
              <a:defRPr b="1" i="0" sz="1400" u="none" cap="none" strike="noStrike">
                <a:solidFill>
                  <a:srgbClr val="FFFFFF"/>
                </a:solidFill>
                <a:latin typeface="Rockwell"/>
                <a:ea typeface="Rockwell"/>
                <a:cs typeface="Rockwell"/>
                <a:sym typeface="Rockwell"/>
              </a:defRPr>
            </a:lvl3pPr>
            <a:lvl4pPr indent="0" lvl="3" marL="0" marR="0" rtl="0" algn="ctr">
              <a:spcBef>
                <a:spcPts val="0"/>
              </a:spcBef>
              <a:buNone/>
              <a:defRPr b="1" i="0" sz="1400" u="none" cap="none" strike="noStrike">
                <a:solidFill>
                  <a:srgbClr val="FFFFFF"/>
                </a:solidFill>
                <a:latin typeface="Rockwell"/>
                <a:ea typeface="Rockwell"/>
                <a:cs typeface="Rockwell"/>
                <a:sym typeface="Rockwell"/>
              </a:defRPr>
            </a:lvl4pPr>
            <a:lvl5pPr indent="0" lvl="4" marL="0" marR="0" rtl="0" algn="ctr">
              <a:spcBef>
                <a:spcPts val="0"/>
              </a:spcBef>
              <a:buNone/>
              <a:defRPr b="1" i="0" sz="1400" u="none" cap="none" strike="noStrike">
                <a:solidFill>
                  <a:srgbClr val="FFFFFF"/>
                </a:solidFill>
                <a:latin typeface="Rockwell"/>
                <a:ea typeface="Rockwell"/>
                <a:cs typeface="Rockwell"/>
                <a:sym typeface="Rockwell"/>
              </a:defRPr>
            </a:lvl5pPr>
            <a:lvl6pPr indent="0" lvl="5" marL="0" marR="0" rtl="0" algn="ctr">
              <a:spcBef>
                <a:spcPts val="0"/>
              </a:spcBef>
              <a:buNone/>
              <a:defRPr b="1" i="0" sz="1400" u="none" cap="none" strike="noStrike">
                <a:solidFill>
                  <a:srgbClr val="FFFFFF"/>
                </a:solidFill>
                <a:latin typeface="Rockwell"/>
                <a:ea typeface="Rockwell"/>
                <a:cs typeface="Rockwell"/>
                <a:sym typeface="Rockwell"/>
              </a:defRPr>
            </a:lvl6pPr>
            <a:lvl7pPr indent="0" lvl="6" marL="0" marR="0" rtl="0" algn="ctr">
              <a:spcBef>
                <a:spcPts val="0"/>
              </a:spcBef>
              <a:buNone/>
              <a:defRPr b="1" i="0" sz="1400" u="none" cap="none" strike="noStrike">
                <a:solidFill>
                  <a:srgbClr val="FFFFFF"/>
                </a:solidFill>
                <a:latin typeface="Rockwell"/>
                <a:ea typeface="Rockwell"/>
                <a:cs typeface="Rockwell"/>
                <a:sym typeface="Rockwell"/>
              </a:defRPr>
            </a:lvl7pPr>
            <a:lvl8pPr indent="0" lvl="7" marL="0" marR="0" rtl="0" algn="ctr">
              <a:spcBef>
                <a:spcPts val="0"/>
              </a:spcBef>
              <a:buNone/>
              <a:defRPr b="1" i="0" sz="1400" u="none" cap="none" strike="noStrike">
                <a:solidFill>
                  <a:srgbClr val="FFFFFF"/>
                </a:solidFill>
                <a:latin typeface="Rockwell"/>
                <a:ea typeface="Rockwell"/>
                <a:cs typeface="Rockwell"/>
                <a:sym typeface="Rockwell"/>
              </a:defRPr>
            </a:lvl8pPr>
            <a:lvl9pPr indent="0" lvl="8" marL="0" marR="0" rtl="0" algn="ctr">
              <a:spcBef>
                <a:spcPts val="0"/>
              </a:spcBef>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8.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
          <p:cNvSpPr txBox="1"/>
          <p:nvPr>
            <p:ph type="ctrTitle"/>
          </p:nvPr>
        </p:nvSpPr>
        <p:spPr>
          <a:xfrm>
            <a:off x="914401" y="1432223"/>
            <a:ext cx="10278291" cy="3035808"/>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SzPts val="9600"/>
              <a:buFont typeface="Rockwell"/>
              <a:buNone/>
            </a:pPr>
            <a:r>
              <a:rPr lang="en-US"/>
              <a:t>USABILITY ENGINEERING</a:t>
            </a:r>
            <a:endParaRPr/>
          </a:p>
        </p:txBody>
      </p:sp>
      <p:sp>
        <p:nvSpPr>
          <p:cNvPr id="109" name="Google Shape;109;p1"/>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7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SzPts val="5400"/>
              <a:buFont typeface="Rockwell"/>
              <a:buNone/>
            </a:pPr>
            <a:r>
              <a:rPr lang="en-US"/>
              <a:t>LINE-ORIENTED INTERFACE</a:t>
            </a:r>
            <a:endParaRPr/>
          </a:p>
        </p:txBody>
      </p:sp>
      <p:sp>
        <p:nvSpPr>
          <p:cNvPr id="168" name="Google Shape;168;p10"/>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1530"/>
              <a:buChar char="▪"/>
            </a:pPr>
            <a:r>
              <a:rPr lang="en-US" sz="1800">
                <a:latin typeface="Arial"/>
                <a:ea typeface="Arial"/>
                <a:cs typeface="Arial"/>
                <a:sym typeface="Arial"/>
              </a:rPr>
              <a:t>A user interface based on a user editing individual lines of text at a time, especially with regard to early text editors.</a:t>
            </a:r>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instead of moving around in the document as in screen-oriented editors or graphical user interfaces, the user could enter commands to list out lines within a document or could specify a line to edit. </a:t>
            </a:r>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The user could edit an individual line by inserting and removing characters and moving the cursor left and right. </a:t>
            </a:r>
            <a:endParaRPr sz="1800">
              <a:latin typeface="Arial"/>
              <a:ea typeface="Arial"/>
              <a:cs typeface="Arial"/>
              <a:sym typeface="Arial"/>
            </a:endParaRPr>
          </a:p>
        </p:txBody>
      </p:sp>
      <p:pic>
        <p:nvPicPr>
          <p:cNvPr descr="https://miro.medium.com/max/700/1*8rYkcRg-39fhE68inGaFPw.jpeg" id="169" name="Google Shape;169;p10"/>
          <p:cNvPicPr preferRelativeResize="0"/>
          <p:nvPr>
            <p:ph idx="2" type="body"/>
          </p:nvPr>
        </p:nvPicPr>
        <p:blipFill rotWithShape="1">
          <a:blip r:embed="rId3">
            <a:alphaModFix/>
          </a:blip>
          <a:srcRect b="0" l="0" r="0" t="0"/>
          <a:stretch/>
        </p:blipFill>
        <p:spPr>
          <a:xfrm>
            <a:off x="7874731" y="4157617"/>
            <a:ext cx="2290125" cy="2108200"/>
          </a:xfrm>
          <a:prstGeom prst="rect">
            <a:avLst/>
          </a:prstGeom>
          <a:noFill/>
          <a:ln>
            <a:noFill/>
          </a:ln>
        </p:spPr>
      </p:pic>
      <p:pic>
        <p:nvPicPr>
          <p:cNvPr descr="https://miro.medium.com/max/700/1*4wqQ_5CZ05-1MxCDKMDtEg.jpeg" id="170" name="Google Shape;170;p10"/>
          <p:cNvPicPr preferRelativeResize="0"/>
          <p:nvPr/>
        </p:nvPicPr>
        <p:blipFill rotWithShape="1">
          <a:blip r:embed="rId4">
            <a:alphaModFix/>
          </a:blip>
          <a:srcRect b="0" l="0" r="0" t="0"/>
          <a:stretch/>
        </p:blipFill>
        <p:spPr>
          <a:xfrm>
            <a:off x="7416800" y="1462570"/>
            <a:ext cx="3205988" cy="26014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SzPts val="5400"/>
              <a:buFont typeface="Rockwell"/>
              <a:buNone/>
            </a:pPr>
            <a:r>
              <a:rPr lang="en-US"/>
              <a:t>FULL SCREEN INTERFACE</a:t>
            </a:r>
            <a:endParaRPr/>
          </a:p>
        </p:txBody>
      </p:sp>
      <p:sp>
        <p:nvSpPr>
          <p:cNvPr id="176" name="Google Shape;176;p11"/>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latin typeface="Arial"/>
                <a:ea typeface="Arial"/>
                <a:cs typeface="Arial"/>
                <a:sym typeface="Arial"/>
              </a:rPr>
              <a:t>With the evolution of the User interfaces, entire screen began to use for the use.</a:t>
            </a:r>
            <a:endParaRPr/>
          </a:p>
          <a:p>
            <a:pPr indent="-74929" lvl="0" marL="182880" rtl="0" algn="l">
              <a:lnSpc>
                <a:spcPct val="90000"/>
              </a:lnSpc>
              <a:spcBef>
                <a:spcPts val="1200"/>
              </a:spcBef>
              <a:spcAft>
                <a:spcPts val="0"/>
              </a:spcAft>
              <a:buSzPts val="1700"/>
              <a:buNone/>
            </a:pPr>
            <a:r>
              <a:t/>
            </a:r>
            <a:endParaRPr>
              <a:latin typeface="Arial"/>
              <a:ea typeface="Arial"/>
              <a:cs typeface="Arial"/>
              <a:sym typeface="Arial"/>
            </a:endParaRPr>
          </a:p>
          <a:p>
            <a:pPr indent="-182880" lvl="0" marL="182880" rtl="0" algn="l">
              <a:lnSpc>
                <a:spcPct val="90000"/>
              </a:lnSpc>
              <a:spcBef>
                <a:spcPts val="1200"/>
              </a:spcBef>
              <a:spcAft>
                <a:spcPts val="0"/>
              </a:spcAft>
              <a:buSzPts val="1700"/>
              <a:buChar char="▪"/>
            </a:pPr>
            <a:r>
              <a:rPr lang="en-US">
                <a:latin typeface="Arial"/>
                <a:ea typeface="Arial"/>
                <a:cs typeface="Arial"/>
                <a:sym typeface="Arial"/>
              </a:rPr>
              <a:t>A typical application of the full screen used as form filling dialogues.</a:t>
            </a:r>
            <a:endParaRPr/>
          </a:p>
          <a:p>
            <a:pPr indent="-74929" lvl="0" marL="182880" rtl="0" algn="l">
              <a:lnSpc>
                <a:spcPct val="90000"/>
              </a:lnSpc>
              <a:spcBef>
                <a:spcPts val="1200"/>
              </a:spcBef>
              <a:spcAft>
                <a:spcPts val="0"/>
              </a:spcAft>
              <a:buSzPts val="1700"/>
              <a:buNone/>
            </a:pPr>
            <a:r>
              <a:t/>
            </a:r>
            <a:endParaRPr>
              <a:latin typeface="Arial"/>
              <a:ea typeface="Arial"/>
              <a:cs typeface="Arial"/>
              <a:sym typeface="Arial"/>
            </a:endParaRPr>
          </a:p>
          <a:p>
            <a:pPr indent="-182880" lvl="0" marL="182880" rtl="0" algn="l">
              <a:lnSpc>
                <a:spcPct val="90000"/>
              </a:lnSpc>
              <a:spcBef>
                <a:spcPts val="1200"/>
              </a:spcBef>
              <a:spcAft>
                <a:spcPts val="0"/>
              </a:spcAft>
              <a:buSzPts val="1700"/>
              <a:buChar char="▪"/>
            </a:pPr>
            <a:r>
              <a:rPr lang="en-US">
                <a:latin typeface="Arial"/>
                <a:ea typeface="Arial"/>
                <a:cs typeface="Arial"/>
                <a:sym typeface="Arial"/>
              </a:rPr>
              <a:t>The full-screen interfaces also lead to the invention many items that we use today such as menus, forms, applications etc. </a:t>
            </a:r>
            <a:endParaRPr/>
          </a:p>
          <a:p>
            <a:pPr indent="-74929" lvl="0" marL="182880" rtl="0" algn="l">
              <a:lnSpc>
                <a:spcPct val="90000"/>
              </a:lnSpc>
              <a:spcBef>
                <a:spcPts val="1200"/>
              </a:spcBef>
              <a:spcAft>
                <a:spcPts val="0"/>
              </a:spcAft>
              <a:buSzPts val="1700"/>
              <a:buNone/>
            </a:pPr>
            <a:r>
              <a:t/>
            </a:r>
            <a:endParaRPr>
              <a:latin typeface="Arial"/>
              <a:ea typeface="Arial"/>
              <a:cs typeface="Arial"/>
              <a:sym typeface="Arial"/>
            </a:endParaRPr>
          </a:p>
          <a:p>
            <a:pPr indent="-182880" lvl="0" marL="182880" rtl="0" algn="l">
              <a:lnSpc>
                <a:spcPct val="90000"/>
              </a:lnSpc>
              <a:spcBef>
                <a:spcPts val="1200"/>
              </a:spcBef>
              <a:spcAft>
                <a:spcPts val="0"/>
              </a:spcAft>
              <a:buSzPts val="1700"/>
              <a:buChar char="▪"/>
            </a:pPr>
            <a:r>
              <a:rPr lang="en-US">
                <a:latin typeface="Arial"/>
                <a:ea typeface="Arial"/>
                <a:cs typeface="Arial"/>
                <a:sym typeface="Arial"/>
              </a:rPr>
              <a:t>Many full-screen interfaces also use function keys as a primary interaction style.</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SzPts val="5400"/>
              <a:buFont typeface="Rockwell"/>
              <a:buNone/>
            </a:pPr>
            <a:r>
              <a:rPr lang="en-US"/>
              <a:t>GRAPHICAL USER INTERFACE</a:t>
            </a:r>
            <a:endParaRPr/>
          </a:p>
        </p:txBody>
      </p:sp>
      <p:sp>
        <p:nvSpPr>
          <p:cNvPr id="182" name="Google Shape;182;p12"/>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1530"/>
              <a:buChar char="▪"/>
            </a:pPr>
            <a:r>
              <a:rPr lang="en-US" sz="1800">
                <a:latin typeface="Arial"/>
                <a:ea typeface="Arial"/>
                <a:cs typeface="Arial"/>
                <a:sym typeface="Arial"/>
              </a:rPr>
              <a:t>1987 was a significant year in the evolution of UI. when the 386, the first true 32-bit Intel chip, became generally available and opened the possibility of Unix machines built with cheap commodity hardware. </a:t>
            </a:r>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Direct manipulation can be mentioned as the main interaction method found in many GUI</a:t>
            </a:r>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Many graphical user interfaces are object-oriented. </a:t>
            </a:r>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The first commercially available GUI, called “PARC,” was developed by Xerox. </a:t>
            </a:r>
            <a:endParaRPr sz="1800">
              <a:latin typeface="Arial"/>
              <a:ea typeface="Arial"/>
              <a:cs typeface="Arial"/>
              <a:sym typeface="Arial"/>
            </a:endParaRPr>
          </a:p>
        </p:txBody>
      </p:sp>
      <p:pic>
        <p:nvPicPr>
          <p:cNvPr descr="https://miro.medium.com/max/700/1*Qq5N7rnnWR5nq86wSwz1Gg.jpeg" id="183" name="Google Shape;183;p12"/>
          <p:cNvPicPr preferRelativeResize="0"/>
          <p:nvPr>
            <p:ph idx="2" type="body"/>
          </p:nvPr>
        </p:nvPicPr>
        <p:blipFill rotWithShape="1">
          <a:blip r:embed="rId3">
            <a:alphaModFix/>
          </a:blip>
          <a:srcRect b="0" l="0" r="0" t="0"/>
          <a:stretch/>
        </p:blipFill>
        <p:spPr>
          <a:xfrm>
            <a:off x="6364288" y="2400102"/>
            <a:ext cx="4754562" cy="35659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SzPts val="5400"/>
              <a:buFont typeface="Rockwell"/>
              <a:buNone/>
            </a:pPr>
            <a:r>
              <a:rPr lang="en-US"/>
              <a:t>FUTURE OF THE USER INTERFACES</a:t>
            </a:r>
            <a:endParaRPr/>
          </a:p>
        </p:txBody>
      </p:sp>
      <p:sp>
        <p:nvSpPr>
          <p:cNvPr id="189" name="Google Shape;189;p13"/>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latin typeface="Arial"/>
                <a:ea typeface="Arial"/>
                <a:cs typeface="Arial"/>
                <a:sym typeface="Arial"/>
              </a:rPr>
              <a:t>Today we live surrounded by software products to a much greater extent than surrounded by people.</a:t>
            </a:r>
            <a:endParaRPr/>
          </a:p>
          <a:p>
            <a:pPr indent="-74929" lvl="0" marL="182880" rtl="0" algn="l">
              <a:lnSpc>
                <a:spcPct val="90000"/>
              </a:lnSpc>
              <a:spcBef>
                <a:spcPts val="1200"/>
              </a:spcBef>
              <a:spcAft>
                <a:spcPts val="0"/>
              </a:spcAft>
              <a:buSzPts val="1700"/>
              <a:buNone/>
            </a:pPr>
            <a:r>
              <a:t/>
            </a:r>
            <a:endParaRPr>
              <a:latin typeface="Arial"/>
              <a:ea typeface="Arial"/>
              <a:cs typeface="Arial"/>
              <a:sym typeface="Arial"/>
            </a:endParaRPr>
          </a:p>
          <a:p>
            <a:pPr indent="-182880" lvl="0" marL="182880" rtl="0" algn="l">
              <a:lnSpc>
                <a:spcPct val="90000"/>
              </a:lnSpc>
              <a:spcBef>
                <a:spcPts val="1200"/>
              </a:spcBef>
              <a:spcAft>
                <a:spcPts val="0"/>
              </a:spcAft>
              <a:buSzPts val="1700"/>
              <a:buChar char="▪"/>
            </a:pPr>
            <a:r>
              <a:rPr lang="en-US">
                <a:latin typeface="Arial"/>
                <a:ea typeface="Arial"/>
                <a:cs typeface="Arial"/>
                <a:sym typeface="Arial"/>
              </a:rPr>
              <a:t>Over the past two decades with the effort of designers and developers, interfaces of software products have become more user-friendly, so the users have learned their basic language and now can use the same app on different devices.</a:t>
            </a:r>
            <a:endParaRPr/>
          </a:p>
          <a:p>
            <a:pPr indent="-74929" lvl="0" marL="182880" rtl="0" algn="l">
              <a:lnSpc>
                <a:spcPct val="90000"/>
              </a:lnSpc>
              <a:spcBef>
                <a:spcPts val="1200"/>
              </a:spcBef>
              <a:spcAft>
                <a:spcPts val="0"/>
              </a:spcAft>
              <a:buSzPts val="1700"/>
              <a:buNone/>
            </a:pPr>
            <a:r>
              <a:t/>
            </a:r>
            <a:endParaRPr>
              <a:latin typeface="Arial"/>
              <a:ea typeface="Arial"/>
              <a:cs typeface="Arial"/>
              <a:sym typeface="Arial"/>
            </a:endParaRPr>
          </a:p>
          <a:p>
            <a:pPr indent="-182880" lvl="0" marL="182880" rtl="0" algn="l">
              <a:lnSpc>
                <a:spcPct val="90000"/>
              </a:lnSpc>
              <a:spcBef>
                <a:spcPts val="1200"/>
              </a:spcBef>
              <a:spcAft>
                <a:spcPts val="0"/>
              </a:spcAft>
              <a:buSzPts val="1700"/>
              <a:buChar char="▪"/>
            </a:pPr>
            <a:r>
              <a:rPr lang="en-US">
                <a:latin typeface="Arial"/>
                <a:ea typeface="Arial"/>
                <a:cs typeface="Arial"/>
                <a:sym typeface="Arial"/>
              </a:rPr>
              <a:t>Still software programs are created for the majority of users not considering the of each one of them individually, still, a new application means new language and a new device means a new pattern which has to be studied continuously.</a:t>
            </a:r>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AUGMENTED REALITY</a:t>
            </a:r>
            <a:endParaRPr/>
          </a:p>
        </p:txBody>
      </p:sp>
      <p:sp>
        <p:nvSpPr>
          <p:cNvPr id="195" name="Google Shape;195;p14"/>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1530"/>
              <a:buChar char="▪"/>
            </a:pPr>
            <a:r>
              <a:rPr lang="en-US" sz="1800">
                <a:latin typeface="Arial"/>
                <a:ea typeface="Arial"/>
                <a:cs typeface="Arial"/>
                <a:sym typeface="Arial"/>
              </a:rPr>
              <a:t>Augmented reality consists of overlaying data about the real world over real-time images of that world.</a:t>
            </a:r>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 In current applications, a camera (generally attached to either a computer or cell phone) captures real-time images that are then superimposed with information gathered based on your location.</a:t>
            </a:r>
            <a:endParaRPr/>
          </a:p>
          <a:p>
            <a:pPr indent="-182880" lvl="0" marL="182880" rtl="0" algn="l">
              <a:lnSpc>
                <a:spcPct val="90000"/>
              </a:lnSpc>
              <a:spcBef>
                <a:spcPts val="1200"/>
              </a:spcBef>
              <a:spcAft>
                <a:spcPts val="0"/>
              </a:spcAft>
              <a:buSzPts val="1530"/>
              <a:buChar char="▪"/>
            </a:pPr>
            <a:r>
              <a:rPr b="1" lang="en-US" sz="1800">
                <a:latin typeface="Arial"/>
                <a:ea typeface="Arial"/>
                <a:cs typeface="Arial"/>
                <a:sym typeface="Arial"/>
              </a:rPr>
              <a:t>Example:</a:t>
            </a:r>
            <a:endParaRPr/>
          </a:p>
          <a:p>
            <a:pPr indent="-182880" lvl="1" marL="457200" rtl="0" algn="l">
              <a:lnSpc>
                <a:spcPct val="90000"/>
              </a:lnSpc>
              <a:spcBef>
                <a:spcPts val="400"/>
              </a:spcBef>
              <a:spcAft>
                <a:spcPts val="0"/>
              </a:spcAft>
              <a:buSzPts val="1530"/>
              <a:buChar char="▪"/>
            </a:pPr>
            <a:r>
              <a:rPr lang="en-US"/>
              <a:t>Google translate, and games such as Pokemon Go and Lenskart. </a:t>
            </a:r>
            <a:endParaRPr/>
          </a:p>
        </p:txBody>
      </p:sp>
      <p:pic>
        <p:nvPicPr>
          <p:cNvPr descr="https://miro.medium.com/max/500/1*d_Krx8FQTvoyj_1Rgl-ZQw.gif" id="196" name="Google Shape;196;p14"/>
          <p:cNvPicPr preferRelativeResize="0"/>
          <p:nvPr>
            <p:ph idx="2" type="body"/>
          </p:nvPr>
        </p:nvPicPr>
        <p:blipFill rotWithShape="1">
          <a:blip r:embed="rId3">
            <a:alphaModFix/>
          </a:blip>
          <a:srcRect b="0" l="0" r="0" t="0"/>
          <a:stretch/>
        </p:blipFill>
        <p:spPr>
          <a:xfrm>
            <a:off x="6364288" y="2194561"/>
            <a:ext cx="4754562" cy="30677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VIRTUAL REALITY</a:t>
            </a:r>
            <a:endParaRPr/>
          </a:p>
        </p:txBody>
      </p:sp>
      <p:sp>
        <p:nvSpPr>
          <p:cNvPr id="202" name="Google Shape;202;p15"/>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1530"/>
              <a:buChar char="▪"/>
            </a:pPr>
            <a:r>
              <a:rPr lang="en-US" sz="1800">
                <a:latin typeface="Arial"/>
                <a:ea typeface="Arial"/>
                <a:cs typeface="Arial"/>
                <a:sym typeface="Arial"/>
              </a:rPr>
              <a:t>VR is a simulated experience that can be similar to or completely different from the real world. </a:t>
            </a:r>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Applications of virtual reality can include entertainment </a:t>
            </a:r>
            <a:r>
              <a:rPr b="1" lang="en-US" sz="1800">
                <a:latin typeface="Arial"/>
                <a:ea typeface="Arial"/>
                <a:cs typeface="Arial"/>
                <a:sym typeface="Arial"/>
              </a:rPr>
              <a:t>(eg: Gaming</a:t>
            </a:r>
            <a:r>
              <a:rPr lang="en-US" sz="1800">
                <a:latin typeface="Arial"/>
                <a:ea typeface="Arial"/>
                <a:cs typeface="Arial"/>
                <a:sym typeface="Arial"/>
              </a:rPr>
              <a:t>) and educational purposes </a:t>
            </a:r>
            <a:r>
              <a:rPr b="1" lang="en-US" sz="1800">
                <a:latin typeface="Arial"/>
                <a:ea typeface="Arial"/>
                <a:cs typeface="Arial"/>
                <a:sym typeface="Arial"/>
              </a:rPr>
              <a:t>(eg: Medical or Military training)</a:t>
            </a:r>
            <a:r>
              <a:rPr lang="en-US" sz="1800">
                <a:latin typeface="Arial"/>
                <a:ea typeface="Arial"/>
                <a:cs typeface="Arial"/>
                <a:sym typeface="Arial"/>
              </a:rPr>
              <a:t>.</a:t>
            </a:r>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Currently, these systems use either VR headsets or multi-projected environments to generate realistic images, sounds and other sensations that simulate a user’s physical presence in a virtual environment.</a:t>
            </a:r>
            <a:endParaRPr sz="1800">
              <a:latin typeface="Arial"/>
              <a:ea typeface="Arial"/>
              <a:cs typeface="Arial"/>
              <a:sym typeface="Arial"/>
            </a:endParaRPr>
          </a:p>
        </p:txBody>
      </p:sp>
      <p:pic>
        <p:nvPicPr>
          <p:cNvPr descr="https://miro.medium.com/max/480/1*7hnNs-0jo8pIQVPM0RSesg.gif" id="203" name="Google Shape;203;p15"/>
          <p:cNvPicPr preferRelativeResize="0"/>
          <p:nvPr>
            <p:ph idx="2" type="body"/>
          </p:nvPr>
        </p:nvPicPr>
        <p:blipFill rotWithShape="1">
          <a:blip r:embed="rId3">
            <a:alphaModFix/>
          </a:blip>
          <a:srcRect b="0" l="0" r="0" t="0"/>
          <a:stretch/>
        </p:blipFill>
        <p:spPr>
          <a:xfrm>
            <a:off x="6455569" y="2583543"/>
            <a:ext cx="4572000" cy="28853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HOLOGRAPHIC USER INTERFACES</a:t>
            </a:r>
            <a:endParaRPr/>
          </a:p>
        </p:txBody>
      </p:sp>
      <p:sp>
        <p:nvSpPr>
          <p:cNvPr id="209" name="Google Shape;209;p16"/>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p>
            <a:pPr indent="-85724" lvl="0" marL="182880" rtl="0" algn="just">
              <a:lnSpc>
                <a:spcPct val="90000"/>
              </a:lnSpc>
              <a:spcBef>
                <a:spcPts val="0"/>
              </a:spcBef>
              <a:spcAft>
                <a:spcPts val="0"/>
              </a:spcAft>
              <a:buSzPts val="1530"/>
              <a:buNone/>
            </a:pPr>
            <a:r>
              <a:t/>
            </a:r>
            <a:endParaRPr sz="1800">
              <a:latin typeface="Arial"/>
              <a:ea typeface="Arial"/>
              <a:cs typeface="Arial"/>
              <a:sym typeface="Arial"/>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A holographic display is a type of display that utilizes light diffraction to create a virtual three-dimensional image of an object. </a:t>
            </a:r>
            <a:endParaRPr/>
          </a:p>
          <a:p>
            <a:pPr indent="-85724" lvl="0" marL="182880" rtl="0" algn="just">
              <a:lnSpc>
                <a:spcPct val="90000"/>
              </a:lnSpc>
              <a:spcBef>
                <a:spcPts val="1200"/>
              </a:spcBef>
              <a:spcAft>
                <a:spcPts val="0"/>
              </a:spcAft>
              <a:buSzPts val="1530"/>
              <a:buNone/>
            </a:pPr>
            <a:r>
              <a:t/>
            </a:r>
            <a:endParaRPr sz="1800">
              <a:latin typeface="Arial"/>
              <a:ea typeface="Arial"/>
              <a:cs typeface="Arial"/>
              <a:sym typeface="Arial"/>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Holograms are distinguished from other forms of 3D imaging in that they do not require the aid of any special glasses or external equipment for a viewer to see the image. </a:t>
            </a:r>
            <a:endParaRPr sz="1800">
              <a:latin typeface="Arial"/>
              <a:ea typeface="Arial"/>
              <a:cs typeface="Arial"/>
              <a:sym typeface="Arial"/>
            </a:endParaRPr>
          </a:p>
        </p:txBody>
      </p:sp>
      <p:pic>
        <p:nvPicPr>
          <p:cNvPr descr="https://miro.medium.com/max/700/1*4sIEkEAkxGTzovQ6pbC6xQ.gif" id="210" name="Google Shape;210;p16"/>
          <p:cNvPicPr preferRelativeResize="0"/>
          <p:nvPr>
            <p:ph idx="2" type="body"/>
          </p:nvPr>
        </p:nvPicPr>
        <p:blipFill rotWithShape="1">
          <a:blip r:embed="rId3">
            <a:alphaModFix/>
          </a:blip>
          <a:srcRect b="0" l="0" r="0" t="0"/>
          <a:stretch/>
        </p:blipFill>
        <p:spPr>
          <a:xfrm>
            <a:off x="6364288" y="2481943"/>
            <a:ext cx="4754562" cy="30357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BRAIN-COMPUTER INTERFACES</a:t>
            </a:r>
            <a:endParaRPr/>
          </a:p>
        </p:txBody>
      </p:sp>
      <p:sp>
        <p:nvSpPr>
          <p:cNvPr id="216" name="Google Shape;216;p17"/>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p>
            <a:pPr indent="-85724" lvl="0" marL="182880" rtl="0" algn="just">
              <a:lnSpc>
                <a:spcPct val="90000"/>
              </a:lnSpc>
              <a:spcBef>
                <a:spcPts val="0"/>
              </a:spcBef>
              <a:spcAft>
                <a:spcPts val="0"/>
              </a:spcAft>
              <a:buSzPts val="1530"/>
              <a:buNone/>
            </a:pPr>
            <a:r>
              <a:t/>
            </a:r>
            <a:endParaRPr sz="1800">
              <a:latin typeface="Arial"/>
              <a:ea typeface="Arial"/>
              <a:cs typeface="Arial"/>
              <a:sym typeface="Arial"/>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Brain-computer interfaces could play a big role in the near future. </a:t>
            </a:r>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As the name implies, humans could soon be controlling computers using nothing but their brains. </a:t>
            </a:r>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It could allow people to easily control computers, mobile phones, and smart devices with a simple thought.</a:t>
            </a:r>
            <a:endParaRPr sz="1800">
              <a:latin typeface="Arial"/>
              <a:ea typeface="Arial"/>
              <a:cs typeface="Arial"/>
              <a:sym typeface="Arial"/>
            </a:endParaRPr>
          </a:p>
        </p:txBody>
      </p:sp>
      <p:pic>
        <p:nvPicPr>
          <p:cNvPr descr="https://miro.medium.com/max/700/1*BzWFeRbrKdzTYYrKusbcYw.gif" id="217" name="Google Shape;217;p17"/>
          <p:cNvPicPr preferRelativeResize="0"/>
          <p:nvPr>
            <p:ph idx="2" type="body"/>
          </p:nvPr>
        </p:nvPicPr>
        <p:blipFill rotWithShape="1">
          <a:blip r:embed="rId3">
            <a:alphaModFix/>
          </a:blip>
          <a:srcRect b="0" l="0" r="0" t="0"/>
          <a:stretch/>
        </p:blipFill>
        <p:spPr>
          <a:xfrm>
            <a:off x="6364288" y="2394857"/>
            <a:ext cx="4754562" cy="31228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8"/>
          <p:cNvSpPr txBox="1"/>
          <p:nvPr>
            <p:ph idx="1" type="body"/>
          </p:nvPr>
        </p:nvSpPr>
        <p:spPr>
          <a:xfrm>
            <a:off x="474762" y="631090"/>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List the User Interface that you have come across </a:t>
            </a:r>
            <a:endParaRPr/>
          </a:p>
          <a:p>
            <a:pPr indent="-182880" lvl="0" marL="182880" rtl="0" algn="l">
              <a:lnSpc>
                <a:spcPct val="90000"/>
              </a:lnSpc>
              <a:spcBef>
                <a:spcPts val="1200"/>
              </a:spcBef>
              <a:spcAft>
                <a:spcPts val="0"/>
              </a:spcAft>
              <a:buSzPts val="2040"/>
              <a:buChar char="▪"/>
            </a:pPr>
            <a:r>
              <a:rPr lang="en-US" sz="2400"/>
              <a:t>Categorize and order it based on the generations from Past to future</a:t>
            </a:r>
            <a:endParaRPr sz="2400"/>
          </a:p>
        </p:txBody>
      </p:sp>
      <p:sp>
        <p:nvSpPr>
          <p:cNvPr id="223" name="Google Shape;223;p18"/>
          <p:cNvSpPr txBox="1"/>
          <p:nvPr/>
        </p:nvSpPr>
        <p:spPr>
          <a:xfrm>
            <a:off x="261258" y="1828801"/>
            <a:ext cx="5486400" cy="4495800"/>
          </a:xfrm>
          <a:prstGeom prst="rect">
            <a:avLst/>
          </a:prstGeom>
          <a:noFill/>
          <a:ln>
            <a:noFill/>
          </a:ln>
        </p:spPr>
        <p:txBody>
          <a:bodyPr anchorCtr="0" anchor="t" bIns="45700" lIns="91425" spcFirstLastPara="1" rIns="91425" wrap="square" tIns="45700">
            <a:noAutofit/>
          </a:bodyPr>
          <a:lstStyle/>
          <a:p>
            <a:pPr indent="-284480" lvl="0" marL="457200" marR="0" rtl="0" algn="l">
              <a:lnSpc>
                <a:spcPct val="90000"/>
              </a:lnSpc>
              <a:spcBef>
                <a:spcPts val="0"/>
              </a:spcBef>
              <a:spcAft>
                <a:spcPts val="0"/>
              </a:spcAft>
              <a:buClr>
                <a:srgbClr val="9E3611"/>
              </a:buClr>
              <a:buSzPts val="2720"/>
              <a:buFont typeface="Rockwell"/>
              <a:buNone/>
            </a:pPr>
            <a:r>
              <a:t/>
            </a:r>
            <a:endParaRPr b="0" i="0" sz="3200" u="none" cap="none" strike="noStrike">
              <a:solidFill>
                <a:srgbClr val="FF0000"/>
              </a:solidFill>
              <a:latin typeface="Rockwell"/>
              <a:ea typeface="Rockwell"/>
              <a:cs typeface="Rockwell"/>
              <a:sym typeface="Rockwell"/>
            </a:endParaRPr>
          </a:p>
          <a:p>
            <a:pPr indent="-457200" lvl="0" marL="457200" marR="0" rtl="0" algn="l">
              <a:lnSpc>
                <a:spcPct val="90000"/>
              </a:lnSpc>
              <a:spcBef>
                <a:spcPts val="1200"/>
              </a:spcBef>
              <a:spcAft>
                <a:spcPts val="0"/>
              </a:spcAft>
              <a:buClr>
                <a:srgbClr val="9E3611"/>
              </a:buClr>
              <a:buSzPts val="2720"/>
              <a:buFont typeface="Rockwell"/>
              <a:buAutoNum type="arabicPeriod"/>
            </a:pPr>
            <a:r>
              <a:rPr b="0" i="0" lang="en-US" sz="3200" u="none" cap="none" strike="noStrike">
                <a:solidFill>
                  <a:srgbClr val="FF0000"/>
                </a:solidFill>
                <a:latin typeface="Rockwell"/>
                <a:ea typeface="Rockwell"/>
                <a:cs typeface="Rockwell"/>
                <a:sym typeface="Rockwell"/>
              </a:rPr>
              <a:t>GUI</a:t>
            </a:r>
            <a:endParaRPr/>
          </a:p>
          <a:p>
            <a:pPr indent="-457200" lvl="0" marL="457200" marR="0" rtl="0" algn="l">
              <a:lnSpc>
                <a:spcPct val="90000"/>
              </a:lnSpc>
              <a:spcBef>
                <a:spcPts val="1200"/>
              </a:spcBef>
              <a:spcAft>
                <a:spcPts val="0"/>
              </a:spcAft>
              <a:buClr>
                <a:srgbClr val="9E3611"/>
              </a:buClr>
              <a:buSzPts val="2720"/>
              <a:buFont typeface="Rockwell"/>
              <a:buAutoNum type="arabicPeriod"/>
            </a:pPr>
            <a:r>
              <a:rPr b="0" i="0" lang="en-US" sz="3200" u="none" cap="none" strike="noStrike">
                <a:solidFill>
                  <a:srgbClr val="FF0000"/>
                </a:solidFill>
                <a:latin typeface="Rockwell"/>
                <a:ea typeface="Rockwell"/>
                <a:cs typeface="Rockwell"/>
                <a:sym typeface="Rockwell"/>
              </a:rPr>
              <a:t>Command line interface, </a:t>
            </a:r>
            <a:endParaRPr b="0" i="0" sz="3200" u="none" cap="none" strike="noStrike">
              <a:solidFill>
                <a:srgbClr val="FF0000"/>
              </a:solidFill>
              <a:latin typeface="Rockwell"/>
              <a:ea typeface="Rockwell"/>
              <a:cs typeface="Rockwell"/>
              <a:sym typeface="Rockwell"/>
            </a:endParaRPr>
          </a:p>
          <a:p>
            <a:pPr indent="-457200" lvl="0" marL="457200" marR="0" rtl="0" algn="l">
              <a:lnSpc>
                <a:spcPct val="90000"/>
              </a:lnSpc>
              <a:spcBef>
                <a:spcPts val="1200"/>
              </a:spcBef>
              <a:spcAft>
                <a:spcPts val="0"/>
              </a:spcAft>
              <a:buClr>
                <a:srgbClr val="9E3611"/>
              </a:buClr>
              <a:buSzPts val="2720"/>
              <a:buFont typeface="Rockwell"/>
              <a:buAutoNum type="arabicPeriod"/>
            </a:pPr>
            <a:r>
              <a:rPr b="0" i="0" lang="en-US" sz="3200" u="none" cap="none" strike="noStrike">
                <a:solidFill>
                  <a:srgbClr val="FF0000"/>
                </a:solidFill>
                <a:latin typeface="Rockwell"/>
                <a:ea typeface="Rockwell"/>
                <a:cs typeface="Rockwell"/>
                <a:sym typeface="Rockwell"/>
              </a:rPr>
              <a:t>Touchscreen</a:t>
            </a:r>
            <a:endParaRPr/>
          </a:p>
          <a:p>
            <a:pPr indent="-457200" lvl="0" marL="457200" marR="0" rtl="0" algn="l">
              <a:lnSpc>
                <a:spcPct val="90000"/>
              </a:lnSpc>
              <a:spcBef>
                <a:spcPts val="1200"/>
              </a:spcBef>
              <a:spcAft>
                <a:spcPts val="0"/>
              </a:spcAft>
              <a:buClr>
                <a:srgbClr val="9E3611"/>
              </a:buClr>
              <a:buSzPts val="2720"/>
              <a:buFont typeface="Rockwell"/>
              <a:buAutoNum type="arabicPeriod"/>
            </a:pPr>
            <a:r>
              <a:rPr b="0" i="0" lang="en-US" sz="3200" u="none" cap="none" strike="noStrike">
                <a:solidFill>
                  <a:srgbClr val="FF0000"/>
                </a:solidFill>
                <a:latin typeface="Rockwell"/>
                <a:ea typeface="Rockwell"/>
                <a:cs typeface="Rockwell"/>
                <a:sym typeface="Rockwell"/>
              </a:rPr>
              <a:t>command prompt</a:t>
            </a:r>
            <a:endParaRPr/>
          </a:p>
          <a:p>
            <a:pPr indent="-457200" lvl="0" marL="457200" marR="0" rtl="0" algn="l">
              <a:lnSpc>
                <a:spcPct val="90000"/>
              </a:lnSpc>
              <a:spcBef>
                <a:spcPts val="1200"/>
              </a:spcBef>
              <a:spcAft>
                <a:spcPts val="0"/>
              </a:spcAft>
              <a:buClr>
                <a:srgbClr val="9E3611"/>
              </a:buClr>
              <a:buSzPts val="2720"/>
              <a:buFont typeface="Rockwell"/>
              <a:buAutoNum type="arabicPeriod"/>
            </a:pPr>
            <a:r>
              <a:rPr b="0" i="0" lang="en-US" sz="3200" u="none" cap="none" strike="noStrike">
                <a:solidFill>
                  <a:srgbClr val="FF0000"/>
                </a:solidFill>
                <a:latin typeface="Rockwell"/>
                <a:ea typeface="Rockwell"/>
                <a:cs typeface="Rockwell"/>
                <a:sym typeface="Rockwell"/>
              </a:rPr>
              <a:t>Voice Based UI</a:t>
            </a:r>
            <a:endParaRPr/>
          </a:p>
          <a:p>
            <a:pPr indent="-457200" lvl="0" marL="457200" marR="0" rtl="0" algn="l">
              <a:lnSpc>
                <a:spcPct val="90000"/>
              </a:lnSpc>
              <a:spcBef>
                <a:spcPts val="1200"/>
              </a:spcBef>
              <a:spcAft>
                <a:spcPts val="0"/>
              </a:spcAft>
              <a:buClr>
                <a:srgbClr val="9E3611"/>
              </a:buClr>
              <a:buSzPts val="2720"/>
              <a:buFont typeface="Rockwell"/>
              <a:buAutoNum type="arabicPeriod"/>
            </a:pPr>
            <a:r>
              <a:rPr b="0" i="0" lang="en-US" sz="3200" u="none" cap="none" strike="noStrike">
                <a:solidFill>
                  <a:srgbClr val="FF0000"/>
                </a:solidFill>
                <a:latin typeface="Rockwell"/>
                <a:ea typeface="Rockwell"/>
                <a:cs typeface="Rockwell"/>
                <a:sym typeface="Rockwell"/>
              </a:rPr>
              <a:t>Wearable User Interfaces</a:t>
            </a:r>
            <a:endParaRPr/>
          </a:p>
          <a:p>
            <a:pPr indent="-457200" lvl="0" marL="457200" marR="0" rtl="0" algn="l">
              <a:lnSpc>
                <a:spcPct val="90000"/>
              </a:lnSpc>
              <a:spcBef>
                <a:spcPts val="1200"/>
              </a:spcBef>
              <a:spcAft>
                <a:spcPts val="0"/>
              </a:spcAft>
              <a:buClr>
                <a:srgbClr val="9E3611"/>
              </a:buClr>
              <a:buSzPts val="2720"/>
              <a:buFont typeface="Rockwell"/>
              <a:buAutoNum type="arabicPeriod"/>
            </a:pPr>
            <a:r>
              <a:rPr b="0" i="0" lang="en-US" sz="3200" u="none" cap="none" strike="noStrike">
                <a:solidFill>
                  <a:srgbClr val="FF0000"/>
                </a:solidFill>
                <a:latin typeface="Rockwell"/>
                <a:ea typeface="Rockwell"/>
                <a:cs typeface="Rockwell"/>
                <a:sym typeface="Rockwell"/>
              </a:rPr>
              <a:t>Augmented reality UI</a:t>
            </a:r>
            <a:endParaRPr/>
          </a:p>
        </p:txBody>
      </p:sp>
      <p:sp>
        <p:nvSpPr>
          <p:cNvPr id="224" name="Google Shape;224;p18"/>
          <p:cNvSpPr txBox="1"/>
          <p:nvPr/>
        </p:nvSpPr>
        <p:spPr>
          <a:xfrm>
            <a:off x="6099048" y="2525485"/>
            <a:ext cx="5773639" cy="2475711"/>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9E3611"/>
              </a:buClr>
              <a:buSzPts val="2040"/>
              <a:buFont typeface="Rockwell"/>
              <a:buAutoNum type="arabicPeriod"/>
            </a:pPr>
            <a:r>
              <a:rPr b="0" i="0" lang="en-US" sz="2400" u="none" cap="none" strike="noStrike">
                <a:solidFill>
                  <a:srgbClr val="00B050"/>
                </a:solidFill>
                <a:latin typeface="Rockwell"/>
                <a:ea typeface="Rockwell"/>
                <a:cs typeface="Rockwell"/>
                <a:sym typeface="Rockwell"/>
              </a:rPr>
              <a:t>Command line interface, </a:t>
            </a:r>
            <a:endParaRPr/>
          </a:p>
          <a:p>
            <a:pPr indent="-457200" lvl="0" marL="457200" marR="0" rtl="0" algn="l">
              <a:lnSpc>
                <a:spcPct val="90000"/>
              </a:lnSpc>
              <a:spcBef>
                <a:spcPts val="1200"/>
              </a:spcBef>
              <a:spcAft>
                <a:spcPts val="0"/>
              </a:spcAft>
              <a:buClr>
                <a:srgbClr val="9E3611"/>
              </a:buClr>
              <a:buSzPts val="2040"/>
              <a:buFont typeface="Rockwell"/>
              <a:buAutoNum type="arabicPeriod"/>
            </a:pPr>
            <a:r>
              <a:rPr b="0" i="0" lang="en-US" sz="2400" u="none" cap="none" strike="noStrike">
                <a:solidFill>
                  <a:srgbClr val="00B050"/>
                </a:solidFill>
                <a:latin typeface="Rockwell"/>
                <a:ea typeface="Rockwell"/>
                <a:cs typeface="Rockwell"/>
                <a:sym typeface="Rockwell"/>
              </a:rPr>
              <a:t>Command prompt</a:t>
            </a:r>
            <a:endParaRPr/>
          </a:p>
          <a:p>
            <a:pPr indent="-457200" lvl="0" marL="457200" marR="0" rtl="0" algn="l">
              <a:lnSpc>
                <a:spcPct val="90000"/>
              </a:lnSpc>
              <a:spcBef>
                <a:spcPts val="1200"/>
              </a:spcBef>
              <a:spcAft>
                <a:spcPts val="0"/>
              </a:spcAft>
              <a:buClr>
                <a:srgbClr val="9E3611"/>
              </a:buClr>
              <a:buSzPts val="2040"/>
              <a:buFont typeface="Rockwell"/>
              <a:buAutoNum type="arabicPeriod"/>
            </a:pPr>
            <a:r>
              <a:rPr b="0" i="0" lang="en-US" sz="2400" u="none" cap="none" strike="noStrike">
                <a:solidFill>
                  <a:srgbClr val="00B050"/>
                </a:solidFill>
                <a:latin typeface="Rockwell"/>
                <a:ea typeface="Rockwell"/>
                <a:cs typeface="Rockwell"/>
                <a:sym typeface="Rockwell"/>
              </a:rPr>
              <a:t>GUI</a:t>
            </a:r>
            <a:endParaRPr/>
          </a:p>
          <a:p>
            <a:pPr indent="-457200" lvl="0" marL="457200" marR="0" rtl="0" algn="l">
              <a:lnSpc>
                <a:spcPct val="90000"/>
              </a:lnSpc>
              <a:spcBef>
                <a:spcPts val="1200"/>
              </a:spcBef>
              <a:spcAft>
                <a:spcPts val="0"/>
              </a:spcAft>
              <a:buClr>
                <a:srgbClr val="9E3611"/>
              </a:buClr>
              <a:buSzPts val="2040"/>
              <a:buFont typeface="Rockwell"/>
              <a:buAutoNum type="arabicPeriod"/>
            </a:pPr>
            <a:r>
              <a:rPr b="0" i="0" lang="en-US" sz="2400" u="none" cap="none" strike="noStrike">
                <a:solidFill>
                  <a:srgbClr val="00B050"/>
                </a:solidFill>
                <a:latin typeface="Rockwell"/>
                <a:ea typeface="Rockwell"/>
                <a:cs typeface="Rockwell"/>
                <a:sym typeface="Rockwell"/>
              </a:rPr>
              <a:t>Touchscreen</a:t>
            </a:r>
            <a:endParaRPr/>
          </a:p>
          <a:p>
            <a:pPr indent="-457200" lvl="0" marL="457200" marR="0" rtl="0" algn="l">
              <a:lnSpc>
                <a:spcPct val="90000"/>
              </a:lnSpc>
              <a:spcBef>
                <a:spcPts val="1200"/>
              </a:spcBef>
              <a:spcAft>
                <a:spcPts val="0"/>
              </a:spcAft>
              <a:buClr>
                <a:srgbClr val="9E3611"/>
              </a:buClr>
              <a:buSzPts val="2040"/>
              <a:buFont typeface="Rockwell"/>
              <a:buAutoNum type="arabicPeriod"/>
            </a:pPr>
            <a:r>
              <a:rPr b="0" i="0" lang="en-US" sz="2400" u="none" cap="none" strike="noStrike">
                <a:solidFill>
                  <a:srgbClr val="00B050"/>
                </a:solidFill>
                <a:latin typeface="Rockwell"/>
                <a:ea typeface="Rockwell"/>
                <a:cs typeface="Rockwell"/>
                <a:sym typeface="Rockwell"/>
              </a:rPr>
              <a:t>Voice Based UI</a:t>
            </a:r>
            <a:endParaRPr/>
          </a:p>
          <a:p>
            <a:pPr indent="-457200" lvl="0" marL="457200" marR="0" rtl="0" algn="l">
              <a:lnSpc>
                <a:spcPct val="90000"/>
              </a:lnSpc>
              <a:spcBef>
                <a:spcPts val="1200"/>
              </a:spcBef>
              <a:spcAft>
                <a:spcPts val="0"/>
              </a:spcAft>
              <a:buClr>
                <a:srgbClr val="9E3611"/>
              </a:buClr>
              <a:buSzPts val="2040"/>
              <a:buFont typeface="Rockwell"/>
              <a:buAutoNum type="arabicPeriod"/>
            </a:pPr>
            <a:r>
              <a:rPr b="0" i="0" lang="en-US" sz="2400" u="none" cap="none" strike="noStrike">
                <a:solidFill>
                  <a:srgbClr val="00B050"/>
                </a:solidFill>
                <a:latin typeface="Rockwell"/>
                <a:ea typeface="Rockwell"/>
                <a:cs typeface="Rockwell"/>
                <a:sym typeface="Rockwell"/>
              </a:rPr>
              <a:t>Wearable User Interfaces</a:t>
            </a:r>
            <a:endParaRPr/>
          </a:p>
          <a:p>
            <a:pPr indent="-457200" lvl="0" marL="457200" marR="0" rtl="0" algn="l">
              <a:lnSpc>
                <a:spcPct val="90000"/>
              </a:lnSpc>
              <a:spcBef>
                <a:spcPts val="1200"/>
              </a:spcBef>
              <a:spcAft>
                <a:spcPts val="0"/>
              </a:spcAft>
              <a:buClr>
                <a:srgbClr val="9E3611"/>
              </a:buClr>
              <a:buSzPts val="2040"/>
              <a:buFont typeface="Rockwell"/>
              <a:buAutoNum type="arabicPeriod"/>
            </a:pPr>
            <a:r>
              <a:rPr b="0" i="0" lang="en-US" sz="2400" u="none" cap="none" strike="noStrike">
                <a:solidFill>
                  <a:srgbClr val="00B050"/>
                </a:solidFill>
                <a:latin typeface="Rockwell"/>
                <a:ea typeface="Rockwell"/>
                <a:cs typeface="Rockwell"/>
                <a:sym typeface="Rockwell"/>
              </a:rPr>
              <a:t>Augmented reality UI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type="title"/>
          </p:nvPr>
        </p:nvSpPr>
        <p:spPr>
          <a:xfrm rot="-5400000">
            <a:off x="-1053374" y="2607855"/>
            <a:ext cx="5687568" cy="144112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00000"/>
              <a:buFont typeface="Rockwell"/>
              <a:buNone/>
            </a:pPr>
            <a:r>
              <a:rPr b="1" lang="en-US"/>
              <a:t>THE CUSTOMERS USAGE CYCLE</a:t>
            </a:r>
            <a:endParaRPr b="1"/>
          </a:p>
        </p:txBody>
      </p:sp>
      <p:grpSp>
        <p:nvGrpSpPr>
          <p:cNvPr id="230" name="Google Shape;230;p19"/>
          <p:cNvGrpSpPr/>
          <p:nvPr/>
        </p:nvGrpSpPr>
        <p:grpSpPr>
          <a:xfrm>
            <a:off x="5179195" y="785229"/>
            <a:ext cx="4091833" cy="5187900"/>
            <a:chOff x="1042624" y="1457"/>
            <a:chExt cx="4091833" cy="5187900"/>
          </a:xfrm>
        </p:grpSpPr>
        <p:sp>
          <p:nvSpPr>
            <p:cNvPr id="231" name="Google Shape;231;p19"/>
            <p:cNvSpPr/>
            <p:nvPr/>
          </p:nvSpPr>
          <p:spPr>
            <a:xfrm>
              <a:off x="3167712" y="1457"/>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txBox="1"/>
            <p:nvPr/>
          </p:nvSpPr>
          <p:spPr>
            <a:xfrm>
              <a:off x="3182907" y="16652"/>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Needs Assessment</a:t>
              </a:r>
              <a:endParaRPr b="0" i="0" sz="1400" u="none" cap="none" strike="noStrike">
                <a:solidFill>
                  <a:schemeClr val="dk1"/>
                </a:solidFill>
                <a:latin typeface="Rockwell"/>
                <a:ea typeface="Rockwell"/>
                <a:cs typeface="Rockwell"/>
                <a:sym typeface="Rockwell"/>
              </a:endParaRPr>
            </a:p>
          </p:txBody>
        </p:sp>
        <p:sp>
          <p:nvSpPr>
            <p:cNvPr id="233" name="Google Shape;233;p19"/>
            <p:cNvSpPr/>
            <p:nvPr/>
          </p:nvSpPr>
          <p:spPr>
            <a:xfrm rot="5400000">
              <a:off x="4053812" y="533217"/>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txBox="1"/>
            <p:nvPr/>
          </p:nvSpPr>
          <p:spPr>
            <a:xfrm>
              <a:off x="4081049" y="552671"/>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235" name="Google Shape;235;p19"/>
            <p:cNvSpPr/>
            <p:nvPr/>
          </p:nvSpPr>
          <p:spPr>
            <a:xfrm>
              <a:off x="3167712" y="779642"/>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txBox="1"/>
            <p:nvPr/>
          </p:nvSpPr>
          <p:spPr>
            <a:xfrm>
              <a:off x="3182907" y="794837"/>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Purchase</a:t>
              </a:r>
              <a:endParaRPr b="0" i="0" sz="1400" u="none" cap="none" strike="noStrike">
                <a:solidFill>
                  <a:schemeClr val="dk1"/>
                </a:solidFill>
                <a:latin typeface="Rockwell"/>
                <a:ea typeface="Rockwell"/>
                <a:cs typeface="Rockwell"/>
                <a:sym typeface="Rockwell"/>
              </a:endParaRPr>
            </a:p>
          </p:txBody>
        </p:sp>
        <p:sp>
          <p:nvSpPr>
            <p:cNvPr id="237" name="Google Shape;237;p19"/>
            <p:cNvSpPr/>
            <p:nvPr/>
          </p:nvSpPr>
          <p:spPr>
            <a:xfrm rot="5400000">
              <a:off x="4053812" y="1311402"/>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txBox="1"/>
            <p:nvPr/>
          </p:nvSpPr>
          <p:spPr>
            <a:xfrm>
              <a:off x="4081049" y="1330856"/>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239" name="Google Shape;239;p19"/>
            <p:cNvSpPr/>
            <p:nvPr/>
          </p:nvSpPr>
          <p:spPr>
            <a:xfrm>
              <a:off x="3167712" y="1557827"/>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txBox="1"/>
            <p:nvPr/>
          </p:nvSpPr>
          <p:spPr>
            <a:xfrm>
              <a:off x="3182907" y="1573022"/>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Installation</a:t>
              </a:r>
              <a:endParaRPr b="0" i="0" sz="1400" u="none" cap="none" strike="noStrike">
                <a:solidFill>
                  <a:schemeClr val="dk1"/>
                </a:solidFill>
                <a:latin typeface="Rockwell"/>
                <a:ea typeface="Rockwell"/>
                <a:cs typeface="Rockwell"/>
                <a:sym typeface="Rockwell"/>
              </a:endParaRPr>
            </a:p>
          </p:txBody>
        </p:sp>
        <p:sp>
          <p:nvSpPr>
            <p:cNvPr id="241" name="Google Shape;241;p19"/>
            <p:cNvSpPr/>
            <p:nvPr/>
          </p:nvSpPr>
          <p:spPr>
            <a:xfrm rot="5400000">
              <a:off x="4053812" y="2089587"/>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txBox="1"/>
            <p:nvPr/>
          </p:nvSpPr>
          <p:spPr>
            <a:xfrm>
              <a:off x="4081049" y="2109041"/>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243" name="Google Shape;243;p19"/>
            <p:cNvSpPr/>
            <p:nvPr/>
          </p:nvSpPr>
          <p:spPr>
            <a:xfrm>
              <a:off x="3167712" y="2336012"/>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txBox="1"/>
            <p:nvPr/>
          </p:nvSpPr>
          <p:spPr>
            <a:xfrm>
              <a:off x="3182907" y="2351207"/>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Introduction &amp; Training</a:t>
              </a:r>
              <a:endParaRPr b="0" i="0" sz="1400" u="none" cap="none" strike="noStrike">
                <a:solidFill>
                  <a:schemeClr val="dk1"/>
                </a:solidFill>
                <a:latin typeface="Rockwell"/>
                <a:ea typeface="Rockwell"/>
                <a:cs typeface="Rockwell"/>
                <a:sym typeface="Rockwell"/>
              </a:endParaRPr>
            </a:p>
          </p:txBody>
        </p:sp>
        <p:sp>
          <p:nvSpPr>
            <p:cNvPr id="245" name="Google Shape;245;p19"/>
            <p:cNvSpPr/>
            <p:nvPr/>
          </p:nvSpPr>
          <p:spPr>
            <a:xfrm rot="5400000">
              <a:off x="4053812" y="2867772"/>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txBox="1"/>
            <p:nvPr/>
          </p:nvSpPr>
          <p:spPr>
            <a:xfrm>
              <a:off x="4081049" y="2887226"/>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247" name="Google Shape;247;p19"/>
            <p:cNvSpPr/>
            <p:nvPr/>
          </p:nvSpPr>
          <p:spPr>
            <a:xfrm>
              <a:off x="3167712" y="3114197"/>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txBox="1"/>
            <p:nvPr/>
          </p:nvSpPr>
          <p:spPr>
            <a:xfrm>
              <a:off x="3182907" y="3129392"/>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Limited Usage</a:t>
              </a:r>
              <a:endParaRPr b="0" i="0" sz="1400" u="none" cap="none" strike="noStrike">
                <a:solidFill>
                  <a:schemeClr val="dk1"/>
                </a:solidFill>
                <a:latin typeface="Rockwell"/>
                <a:ea typeface="Rockwell"/>
                <a:cs typeface="Rockwell"/>
                <a:sym typeface="Rockwell"/>
              </a:endParaRPr>
            </a:p>
          </p:txBody>
        </p:sp>
        <p:sp>
          <p:nvSpPr>
            <p:cNvPr id="249" name="Google Shape;249;p19"/>
            <p:cNvSpPr/>
            <p:nvPr/>
          </p:nvSpPr>
          <p:spPr>
            <a:xfrm rot="5400000">
              <a:off x="4053812" y="3645957"/>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txBox="1"/>
            <p:nvPr/>
          </p:nvSpPr>
          <p:spPr>
            <a:xfrm>
              <a:off x="4081049" y="3665411"/>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251" name="Google Shape;251;p19"/>
            <p:cNvSpPr/>
            <p:nvPr/>
          </p:nvSpPr>
          <p:spPr>
            <a:xfrm>
              <a:off x="3167712" y="3892382"/>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txBox="1"/>
            <p:nvPr/>
          </p:nvSpPr>
          <p:spPr>
            <a:xfrm>
              <a:off x="3182907" y="3907577"/>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Full usage</a:t>
              </a:r>
              <a:endParaRPr b="0" i="0" sz="1400" u="none" cap="none" strike="noStrike">
                <a:solidFill>
                  <a:schemeClr val="dk1"/>
                </a:solidFill>
                <a:latin typeface="Rockwell"/>
                <a:ea typeface="Rockwell"/>
                <a:cs typeface="Rockwell"/>
                <a:sym typeface="Rockwell"/>
              </a:endParaRPr>
            </a:p>
          </p:txBody>
        </p:sp>
        <p:sp>
          <p:nvSpPr>
            <p:cNvPr id="253" name="Google Shape;253;p19"/>
            <p:cNvSpPr/>
            <p:nvPr/>
          </p:nvSpPr>
          <p:spPr>
            <a:xfrm rot="5400000">
              <a:off x="4053812" y="4424142"/>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txBox="1"/>
            <p:nvPr/>
          </p:nvSpPr>
          <p:spPr>
            <a:xfrm>
              <a:off x="4081049" y="4443596"/>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255" name="Google Shape;255;p19"/>
            <p:cNvSpPr/>
            <p:nvPr/>
          </p:nvSpPr>
          <p:spPr>
            <a:xfrm>
              <a:off x="3167712" y="4670567"/>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txBox="1"/>
            <p:nvPr/>
          </p:nvSpPr>
          <p:spPr>
            <a:xfrm>
              <a:off x="3182907" y="4685762"/>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Evaluation (Reaches limitation of product)</a:t>
              </a:r>
              <a:endParaRPr b="0" i="0" sz="1400" u="none" cap="none" strike="noStrike">
                <a:solidFill>
                  <a:schemeClr val="dk1"/>
                </a:solidFill>
                <a:latin typeface="Rockwell"/>
                <a:ea typeface="Rockwell"/>
                <a:cs typeface="Rockwell"/>
                <a:sym typeface="Rockwell"/>
              </a:endParaRPr>
            </a:p>
          </p:txBody>
        </p:sp>
        <p:sp>
          <p:nvSpPr>
            <p:cNvPr id="257" name="Google Shape;257;p19"/>
            <p:cNvSpPr/>
            <p:nvPr/>
          </p:nvSpPr>
          <p:spPr>
            <a:xfrm rot="-10782498">
              <a:off x="3029161" y="4807825"/>
              <a:ext cx="118758"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txBox="1"/>
            <p:nvPr/>
          </p:nvSpPr>
          <p:spPr>
            <a:xfrm rot="17502">
              <a:off x="3064788" y="4854607"/>
              <a:ext cx="83131" cy="14007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259" name="Google Shape;259;p19"/>
            <p:cNvSpPr/>
            <p:nvPr/>
          </p:nvSpPr>
          <p:spPr>
            <a:xfrm>
              <a:off x="1042624" y="4659748"/>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txBox="1"/>
            <p:nvPr/>
          </p:nvSpPr>
          <p:spPr>
            <a:xfrm>
              <a:off x="1057819" y="4674943"/>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Evaluation (Next stage of development)</a:t>
              </a:r>
              <a:endParaRPr b="0" i="0" sz="1400" u="none" cap="none" strike="noStrike">
                <a:solidFill>
                  <a:schemeClr val="dk1"/>
                </a:solidFill>
                <a:latin typeface="Rockwell"/>
                <a:ea typeface="Rockwell"/>
                <a:cs typeface="Rockwell"/>
                <a:sym typeface="Rockwell"/>
              </a:endParaRPr>
            </a:p>
          </p:txBody>
        </p:sp>
      </p:grpSp>
      <p:cxnSp>
        <p:nvCxnSpPr>
          <p:cNvPr id="261" name="Google Shape;261;p19"/>
          <p:cNvCxnSpPr/>
          <p:nvPr/>
        </p:nvCxnSpPr>
        <p:spPr>
          <a:xfrm rot="-5400000">
            <a:off x="4578808" y="2599378"/>
            <a:ext cx="4224600" cy="1049700"/>
          </a:xfrm>
          <a:prstGeom prst="bentConnector3">
            <a:avLst>
              <a:gd fmla="val 0" name="adj1"/>
            </a:avLst>
          </a:prstGeom>
          <a:noFill/>
          <a:ln cap="flat" cmpd="sng" w="57150">
            <a:solidFill>
              <a:schemeClr val="dk1"/>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b="1" lang="en-US"/>
              <a:t>USABILITY ENGINEERING</a:t>
            </a:r>
            <a:endParaRPr/>
          </a:p>
        </p:txBody>
      </p:sp>
      <p:sp>
        <p:nvSpPr>
          <p:cNvPr id="115" name="Google Shape;115;p2"/>
          <p:cNvSpPr txBox="1"/>
          <p:nvPr>
            <p:ph idx="1" type="body"/>
          </p:nvPr>
        </p:nvSpPr>
        <p:spPr>
          <a:xfrm>
            <a:off x="1708476" y="2093976"/>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Definition</a:t>
            </a:r>
            <a:endParaRPr/>
          </a:p>
          <a:p>
            <a:pPr indent="-182880" lvl="0" marL="182880" rtl="0" algn="l">
              <a:lnSpc>
                <a:spcPct val="90000"/>
              </a:lnSpc>
              <a:spcBef>
                <a:spcPts val="1200"/>
              </a:spcBef>
              <a:spcAft>
                <a:spcPts val="0"/>
              </a:spcAft>
              <a:buSzPts val="2040"/>
              <a:buChar char="▪"/>
            </a:pPr>
            <a:r>
              <a:rPr lang="en-US" sz="2400"/>
              <a:t>UI Generations </a:t>
            </a:r>
            <a:endParaRPr sz="2400"/>
          </a:p>
          <a:p>
            <a:pPr indent="-182880" lvl="0" marL="182880" rtl="0" algn="l">
              <a:lnSpc>
                <a:spcPct val="90000"/>
              </a:lnSpc>
              <a:spcBef>
                <a:spcPts val="1200"/>
              </a:spcBef>
              <a:spcAft>
                <a:spcPts val="0"/>
              </a:spcAft>
              <a:buSzPts val="2040"/>
              <a:buChar char="▪"/>
            </a:pPr>
            <a:r>
              <a:rPr lang="en-US" sz="2400"/>
              <a:t>Evaluation </a:t>
            </a:r>
            <a:endParaRPr/>
          </a:p>
          <a:p>
            <a:pPr indent="-182880" lvl="0" marL="182880" rtl="0" algn="l">
              <a:lnSpc>
                <a:spcPct val="90000"/>
              </a:lnSpc>
              <a:spcBef>
                <a:spcPts val="1200"/>
              </a:spcBef>
              <a:spcAft>
                <a:spcPts val="0"/>
              </a:spcAft>
              <a:buSzPts val="2040"/>
              <a:buChar char="▪"/>
            </a:pPr>
            <a:r>
              <a:rPr lang="en-US" sz="2400"/>
              <a:t>Lifecycle </a:t>
            </a:r>
            <a:endParaRPr/>
          </a:p>
          <a:p>
            <a:pPr indent="-182880" lvl="0" marL="182880" rtl="0" algn="l">
              <a:lnSpc>
                <a:spcPct val="90000"/>
              </a:lnSpc>
              <a:spcBef>
                <a:spcPts val="1200"/>
              </a:spcBef>
              <a:spcAft>
                <a:spcPts val="0"/>
              </a:spcAft>
              <a:buSzPts val="2040"/>
              <a:buChar char="▪"/>
            </a:pPr>
            <a:r>
              <a:rPr lang="en-US" sz="2400"/>
              <a:t>Classification of Users </a:t>
            </a:r>
            <a:endParaRPr sz="2400"/>
          </a:p>
          <a:p>
            <a:pPr indent="-182880" lvl="0" marL="182880" rtl="0" algn="l">
              <a:lnSpc>
                <a:spcPct val="90000"/>
              </a:lnSpc>
              <a:spcBef>
                <a:spcPts val="1200"/>
              </a:spcBef>
              <a:spcAft>
                <a:spcPts val="0"/>
              </a:spcAft>
              <a:buSzPts val="2040"/>
              <a:buChar char="▪"/>
            </a:pPr>
            <a:r>
              <a:rPr lang="en-US" sz="2400"/>
              <a:t>Prototyping </a:t>
            </a:r>
            <a:endParaRPr/>
          </a:p>
          <a:p>
            <a:pPr indent="-182880" lvl="0" marL="182880" rtl="0" algn="l">
              <a:lnSpc>
                <a:spcPct val="90000"/>
              </a:lnSpc>
              <a:spcBef>
                <a:spcPts val="1200"/>
              </a:spcBef>
              <a:spcAft>
                <a:spcPts val="0"/>
              </a:spcAft>
              <a:buSzPts val="2040"/>
              <a:buChar char="▪"/>
            </a:pPr>
            <a:r>
              <a:rPr lang="en-US" sz="2400"/>
              <a:t>Usability Testing Stages.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0"/>
          <p:cNvSpPr txBox="1"/>
          <p:nvPr>
            <p:ph type="title"/>
          </p:nvPr>
        </p:nvSpPr>
        <p:spPr>
          <a:xfrm rot="-5400000">
            <a:off x="-1053374" y="2607855"/>
            <a:ext cx="5687568" cy="144112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00000"/>
              <a:buFont typeface="Rockwell"/>
              <a:buNone/>
            </a:pPr>
            <a:r>
              <a:rPr b="1" lang="en-US"/>
              <a:t>THE CUSTOMERS USAGE CYCLE</a:t>
            </a:r>
            <a:endParaRPr b="1"/>
          </a:p>
        </p:txBody>
      </p:sp>
      <p:sp>
        <p:nvSpPr>
          <p:cNvPr id="267" name="Google Shape;267;p20"/>
          <p:cNvSpPr/>
          <p:nvPr/>
        </p:nvSpPr>
        <p:spPr>
          <a:xfrm>
            <a:off x="7879967" y="783775"/>
            <a:ext cx="1988100" cy="4893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0" lang="en-US" u="none" cap="none" strike="noStrike">
                <a:solidFill>
                  <a:schemeClr val="dk1"/>
                </a:solidFill>
                <a:latin typeface="Rockwell"/>
                <a:ea typeface="Rockwell"/>
                <a:cs typeface="Rockwell"/>
                <a:sym typeface="Rockwell"/>
              </a:rPr>
              <a:t>Needs Assessment</a:t>
            </a:r>
            <a:endParaRPr b="0" i="0" u="none" cap="none" strike="noStrike">
              <a:solidFill>
                <a:schemeClr val="dk1"/>
              </a:solidFill>
              <a:latin typeface="Rockwell"/>
              <a:ea typeface="Rockwell"/>
              <a:cs typeface="Rockwell"/>
              <a:sym typeface="Rockwell"/>
            </a:endParaRPr>
          </a:p>
        </p:txBody>
      </p:sp>
      <p:sp>
        <p:nvSpPr>
          <p:cNvPr id="268" name="Google Shape;268;p20"/>
          <p:cNvSpPr/>
          <p:nvPr/>
        </p:nvSpPr>
        <p:spPr>
          <a:xfrm rot="5400000">
            <a:off x="8800647" y="1196125"/>
            <a:ext cx="146700" cy="447300"/>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
        <p:nvSpPr>
          <p:cNvPr id="269" name="Google Shape;269;p20"/>
          <p:cNvSpPr txBox="1"/>
          <p:nvPr/>
        </p:nvSpPr>
        <p:spPr>
          <a:xfrm>
            <a:off x="8762124" y="1346424"/>
            <a:ext cx="223800" cy="110100"/>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u="none" cap="none" strike="noStrike">
              <a:solidFill>
                <a:schemeClr val="dk1"/>
              </a:solidFill>
              <a:latin typeface="Rockwell"/>
              <a:ea typeface="Rockwell"/>
              <a:cs typeface="Rockwell"/>
              <a:sym typeface="Rockwell"/>
            </a:endParaRPr>
          </a:p>
        </p:txBody>
      </p:sp>
      <p:sp>
        <p:nvSpPr>
          <p:cNvPr id="270" name="Google Shape;270;p20"/>
          <p:cNvSpPr/>
          <p:nvPr/>
        </p:nvSpPr>
        <p:spPr>
          <a:xfrm>
            <a:off x="7879967" y="1566591"/>
            <a:ext cx="1988100" cy="4893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0" lang="en-US" u="none" cap="none" strike="noStrike">
                <a:solidFill>
                  <a:schemeClr val="dk1"/>
                </a:solidFill>
                <a:latin typeface="Rockwell"/>
                <a:ea typeface="Rockwell"/>
                <a:cs typeface="Rockwell"/>
                <a:sym typeface="Rockwell"/>
              </a:rPr>
              <a:t>Purchase</a:t>
            </a:r>
            <a:endParaRPr b="0" i="0" u="none" cap="none" strike="noStrike">
              <a:solidFill>
                <a:schemeClr val="dk1"/>
              </a:solidFill>
              <a:latin typeface="Rockwell"/>
              <a:ea typeface="Rockwell"/>
              <a:cs typeface="Rockwell"/>
              <a:sym typeface="Rockwell"/>
            </a:endParaRPr>
          </a:p>
        </p:txBody>
      </p:sp>
      <p:sp>
        <p:nvSpPr>
          <p:cNvPr id="271" name="Google Shape;271;p20"/>
          <p:cNvSpPr/>
          <p:nvPr/>
        </p:nvSpPr>
        <p:spPr>
          <a:xfrm rot="5400000">
            <a:off x="8800647" y="1978941"/>
            <a:ext cx="146700" cy="447300"/>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
        <p:nvSpPr>
          <p:cNvPr id="272" name="Google Shape;272;p20"/>
          <p:cNvSpPr txBox="1"/>
          <p:nvPr/>
        </p:nvSpPr>
        <p:spPr>
          <a:xfrm>
            <a:off x="8762124" y="2129222"/>
            <a:ext cx="223800" cy="110100"/>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u="none" cap="none" strike="noStrike">
              <a:solidFill>
                <a:schemeClr val="dk1"/>
              </a:solidFill>
              <a:latin typeface="Rockwell"/>
              <a:ea typeface="Rockwell"/>
              <a:cs typeface="Rockwell"/>
              <a:sym typeface="Rockwell"/>
            </a:endParaRPr>
          </a:p>
        </p:txBody>
      </p:sp>
      <p:sp>
        <p:nvSpPr>
          <p:cNvPr id="273" name="Google Shape;273;p20"/>
          <p:cNvSpPr/>
          <p:nvPr/>
        </p:nvSpPr>
        <p:spPr>
          <a:xfrm>
            <a:off x="7879967" y="2349408"/>
            <a:ext cx="1988100" cy="4893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0" lang="en-US" u="none" cap="none" strike="noStrike">
                <a:solidFill>
                  <a:schemeClr val="dk1"/>
                </a:solidFill>
                <a:latin typeface="Rockwell"/>
                <a:ea typeface="Rockwell"/>
                <a:cs typeface="Rockwell"/>
                <a:sym typeface="Rockwell"/>
              </a:rPr>
              <a:t>Installation</a:t>
            </a:r>
            <a:endParaRPr b="0" i="0" u="none" cap="none" strike="noStrike">
              <a:solidFill>
                <a:schemeClr val="dk1"/>
              </a:solidFill>
              <a:latin typeface="Rockwell"/>
              <a:ea typeface="Rockwell"/>
              <a:cs typeface="Rockwell"/>
              <a:sym typeface="Rockwell"/>
            </a:endParaRPr>
          </a:p>
        </p:txBody>
      </p:sp>
      <p:sp>
        <p:nvSpPr>
          <p:cNvPr id="274" name="Google Shape;274;p20"/>
          <p:cNvSpPr/>
          <p:nvPr/>
        </p:nvSpPr>
        <p:spPr>
          <a:xfrm rot="5400000">
            <a:off x="8800647" y="2761757"/>
            <a:ext cx="146700" cy="447300"/>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
        <p:nvSpPr>
          <p:cNvPr id="275" name="Google Shape;275;p20"/>
          <p:cNvSpPr txBox="1"/>
          <p:nvPr/>
        </p:nvSpPr>
        <p:spPr>
          <a:xfrm>
            <a:off x="8762124" y="2912045"/>
            <a:ext cx="223800" cy="110100"/>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u="none" cap="none" strike="noStrike">
              <a:solidFill>
                <a:schemeClr val="dk1"/>
              </a:solidFill>
              <a:latin typeface="Rockwell"/>
              <a:ea typeface="Rockwell"/>
              <a:cs typeface="Rockwell"/>
              <a:sym typeface="Rockwell"/>
            </a:endParaRPr>
          </a:p>
        </p:txBody>
      </p:sp>
      <p:sp>
        <p:nvSpPr>
          <p:cNvPr id="276" name="Google Shape;276;p20"/>
          <p:cNvSpPr/>
          <p:nvPr/>
        </p:nvSpPr>
        <p:spPr>
          <a:xfrm>
            <a:off x="7879967" y="3132224"/>
            <a:ext cx="1988100" cy="4893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0" lang="en-US" u="none" cap="none" strike="noStrike">
                <a:solidFill>
                  <a:schemeClr val="dk1"/>
                </a:solidFill>
                <a:latin typeface="Rockwell"/>
                <a:ea typeface="Rockwell"/>
                <a:cs typeface="Rockwell"/>
                <a:sym typeface="Rockwell"/>
              </a:rPr>
              <a:t>Introduction &amp; Training</a:t>
            </a:r>
            <a:endParaRPr b="0" i="0" u="none" cap="none" strike="noStrike">
              <a:solidFill>
                <a:schemeClr val="dk1"/>
              </a:solidFill>
              <a:latin typeface="Rockwell"/>
              <a:ea typeface="Rockwell"/>
              <a:cs typeface="Rockwell"/>
              <a:sym typeface="Rockwell"/>
            </a:endParaRPr>
          </a:p>
        </p:txBody>
      </p:sp>
      <p:sp>
        <p:nvSpPr>
          <p:cNvPr id="277" name="Google Shape;277;p20"/>
          <p:cNvSpPr/>
          <p:nvPr/>
        </p:nvSpPr>
        <p:spPr>
          <a:xfrm rot="5400000">
            <a:off x="8800647" y="3544574"/>
            <a:ext cx="146700" cy="447300"/>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
        <p:nvSpPr>
          <p:cNvPr id="278" name="Google Shape;278;p20"/>
          <p:cNvSpPr txBox="1"/>
          <p:nvPr/>
        </p:nvSpPr>
        <p:spPr>
          <a:xfrm>
            <a:off x="8762124" y="3694869"/>
            <a:ext cx="223800" cy="110100"/>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u="none" cap="none" strike="noStrike">
              <a:solidFill>
                <a:schemeClr val="dk1"/>
              </a:solidFill>
              <a:latin typeface="Rockwell"/>
              <a:ea typeface="Rockwell"/>
              <a:cs typeface="Rockwell"/>
              <a:sym typeface="Rockwell"/>
            </a:endParaRPr>
          </a:p>
        </p:txBody>
      </p:sp>
      <p:sp>
        <p:nvSpPr>
          <p:cNvPr id="279" name="Google Shape;279;p20"/>
          <p:cNvSpPr/>
          <p:nvPr/>
        </p:nvSpPr>
        <p:spPr>
          <a:xfrm>
            <a:off x="7879967" y="3915040"/>
            <a:ext cx="1988100" cy="4893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0" lang="en-US" u="none" cap="none" strike="noStrike">
                <a:solidFill>
                  <a:schemeClr val="dk1"/>
                </a:solidFill>
                <a:latin typeface="Rockwell"/>
                <a:ea typeface="Rockwell"/>
                <a:cs typeface="Rockwell"/>
                <a:sym typeface="Rockwell"/>
              </a:rPr>
              <a:t>Limited Usage</a:t>
            </a:r>
            <a:endParaRPr b="0" i="0" u="none" cap="none" strike="noStrike">
              <a:solidFill>
                <a:schemeClr val="dk1"/>
              </a:solidFill>
              <a:latin typeface="Rockwell"/>
              <a:ea typeface="Rockwell"/>
              <a:cs typeface="Rockwell"/>
              <a:sym typeface="Rockwell"/>
            </a:endParaRPr>
          </a:p>
        </p:txBody>
      </p:sp>
      <p:sp>
        <p:nvSpPr>
          <p:cNvPr id="280" name="Google Shape;280;p20"/>
          <p:cNvSpPr/>
          <p:nvPr/>
        </p:nvSpPr>
        <p:spPr>
          <a:xfrm rot="5400000">
            <a:off x="8800647" y="4327390"/>
            <a:ext cx="146700" cy="447300"/>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
        <p:nvSpPr>
          <p:cNvPr id="281" name="Google Shape;281;p20"/>
          <p:cNvSpPr txBox="1"/>
          <p:nvPr/>
        </p:nvSpPr>
        <p:spPr>
          <a:xfrm>
            <a:off x="8762124" y="4477667"/>
            <a:ext cx="223800" cy="110100"/>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u="none" cap="none" strike="noStrike">
              <a:solidFill>
                <a:schemeClr val="dk1"/>
              </a:solidFill>
              <a:latin typeface="Rockwell"/>
              <a:ea typeface="Rockwell"/>
              <a:cs typeface="Rockwell"/>
              <a:sym typeface="Rockwell"/>
            </a:endParaRPr>
          </a:p>
        </p:txBody>
      </p:sp>
      <p:sp>
        <p:nvSpPr>
          <p:cNvPr id="282" name="Google Shape;282;p20"/>
          <p:cNvSpPr/>
          <p:nvPr/>
        </p:nvSpPr>
        <p:spPr>
          <a:xfrm>
            <a:off x="7879967" y="4697856"/>
            <a:ext cx="1988100" cy="4893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0" lang="en-US" u="none" cap="none" strike="noStrike">
                <a:solidFill>
                  <a:schemeClr val="dk1"/>
                </a:solidFill>
                <a:latin typeface="Rockwell"/>
                <a:ea typeface="Rockwell"/>
                <a:cs typeface="Rockwell"/>
                <a:sym typeface="Rockwell"/>
              </a:rPr>
              <a:t>Full usage</a:t>
            </a:r>
            <a:endParaRPr b="0" i="0" u="none" cap="none" strike="noStrike">
              <a:solidFill>
                <a:schemeClr val="dk1"/>
              </a:solidFill>
              <a:latin typeface="Rockwell"/>
              <a:ea typeface="Rockwell"/>
              <a:cs typeface="Rockwell"/>
              <a:sym typeface="Rockwell"/>
            </a:endParaRPr>
          </a:p>
        </p:txBody>
      </p:sp>
      <p:sp>
        <p:nvSpPr>
          <p:cNvPr id="283" name="Google Shape;283;p20"/>
          <p:cNvSpPr/>
          <p:nvPr/>
        </p:nvSpPr>
        <p:spPr>
          <a:xfrm rot="5400000">
            <a:off x="8800647" y="5110206"/>
            <a:ext cx="146700" cy="447300"/>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
        <p:nvSpPr>
          <p:cNvPr id="284" name="Google Shape;284;p20"/>
          <p:cNvSpPr txBox="1"/>
          <p:nvPr/>
        </p:nvSpPr>
        <p:spPr>
          <a:xfrm>
            <a:off x="8762124" y="5260490"/>
            <a:ext cx="223800" cy="110100"/>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u="none" cap="none" strike="noStrike">
              <a:solidFill>
                <a:schemeClr val="dk1"/>
              </a:solidFill>
              <a:latin typeface="Rockwell"/>
              <a:ea typeface="Rockwell"/>
              <a:cs typeface="Rockwell"/>
              <a:sym typeface="Rockwell"/>
            </a:endParaRPr>
          </a:p>
        </p:txBody>
      </p:sp>
      <p:sp>
        <p:nvSpPr>
          <p:cNvPr id="285" name="Google Shape;285;p20"/>
          <p:cNvSpPr/>
          <p:nvPr/>
        </p:nvSpPr>
        <p:spPr>
          <a:xfrm>
            <a:off x="7879967" y="5480673"/>
            <a:ext cx="1988100" cy="4893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0" lang="en-US" u="none" cap="none" strike="noStrike">
                <a:solidFill>
                  <a:schemeClr val="dk1"/>
                </a:solidFill>
                <a:latin typeface="Rockwell"/>
                <a:ea typeface="Rockwell"/>
                <a:cs typeface="Rockwell"/>
                <a:sym typeface="Rockwell"/>
              </a:rPr>
              <a:t>Evaluation (Reaches limitation of product)</a:t>
            </a:r>
            <a:endParaRPr b="0" i="0" u="none" cap="none" strike="noStrike">
              <a:solidFill>
                <a:schemeClr val="dk1"/>
              </a:solidFill>
              <a:latin typeface="Rockwell"/>
              <a:ea typeface="Rockwell"/>
              <a:cs typeface="Rockwell"/>
              <a:sym typeface="Rockwell"/>
            </a:endParaRPr>
          </a:p>
        </p:txBody>
      </p:sp>
      <p:sp>
        <p:nvSpPr>
          <p:cNvPr id="286" name="Google Shape;286;p20"/>
          <p:cNvSpPr/>
          <p:nvPr/>
        </p:nvSpPr>
        <p:spPr>
          <a:xfrm rot="5400000">
            <a:off x="8800647" y="5893023"/>
            <a:ext cx="146700" cy="447300"/>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
        <p:nvSpPr>
          <p:cNvPr id="287" name="Google Shape;287;p20"/>
          <p:cNvSpPr txBox="1"/>
          <p:nvPr/>
        </p:nvSpPr>
        <p:spPr>
          <a:xfrm>
            <a:off x="8762124" y="6043314"/>
            <a:ext cx="223800" cy="110100"/>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u="none" cap="none" strike="noStrike">
              <a:solidFill>
                <a:schemeClr val="dk1"/>
              </a:solidFill>
              <a:latin typeface="Rockwell"/>
              <a:ea typeface="Rockwell"/>
              <a:cs typeface="Rockwell"/>
              <a:sym typeface="Rockwell"/>
            </a:endParaRPr>
          </a:p>
        </p:txBody>
      </p:sp>
      <p:sp>
        <p:nvSpPr>
          <p:cNvPr id="288" name="Google Shape;288;p20"/>
          <p:cNvSpPr/>
          <p:nvPr/>
        </p:nvSpPr>
        <p:spPr>
          <a:xfrm>
            <a:off x="7879967" y="6263489"/>
            <a:ext cx="1988100" cy="4893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Arial"/>
              <a:buNone/>
            </a:pPr>
            <a:r>
              <a:rPr b="0" i="0" lang="en-US" u="none" cap="none" strike="noStrike">
                <a:solidFill>
                  <a:schemeClr val="dk1"/>
                </a:solidFill>
                <a:latin typeface="Rockwell"/>
                <a:ea typeface="Rockwell"/>
                <a:cs typeface="Rockwell"/>
                <a:sym typeface="Rockwell"/>
              </a:rPr>
              <a:t>Evaluation (Next stage of development)</a:t>
            </a:r>
            <a:endParaRPr b="0" i="0" u="none" cap="none" strike="noStrike">
              <a:solidFill>
                <a:schemeClr val="dk1"/>
              </a:solidFill>
              <a:latin typeface="Rockwell"/>
              <a:ea typeface="Rockwell"/>
              <a:cs typeface="Rockwell"/>
              <a:sym typeface="Rockwell"/>
            </a:endParaRPr>
          </a:p>
        </p:txBody>
      </p:sp>
      <p:cxnSp>
        <p:nvCxnSpPr>
          <p:cNvPr id="289" name="Google Shape;289;p20"/>
          <p:cNvCxnSpPr/>
          <p:nvPr/>
        </p:nvCxnSpPr>
        <p:spPr>
          <a:xfrm rot="-5400000">
            <a:off x="4578808" y="2599378"/>
            <a:ext cx="4224600" cy="1049700"/>
          </a:xfrm>
          <a:prstGeom prst="bentConnector3">
            <a:avLst>
              <a:gd fmla="val 0" name="adj1"/>
            </a:avLst>
          </a:prstGeom>
          <a:noFill/>
          <a:ln cap="flat" cmpd="sng" w="57150">
            <a:solidFill>
              <a:schemeClr val="dk1"/>
            </a:solidFill>
            <a:prstDash val="solid"/>
            <a:round/>
            <a:headEnd len="sm" w="sm" type="none"/>
            <a:tailEnd len="med" w="med" type="triangle"/>
          </a:ln>
        </p:spPr>
      </p:cxnSp>
      <p:pic>
        <p:nvPicPr>
          <p:cNvPr descr="Smart Tv GIFs - Get the best GIF on GIPHY" id="290" name="Google Shape;290;p20"/>
          <p:cNvPicPr preferRelativeResize="0"/>
          <p:nvPr/>
        </p:nvPicPr>
        <p:blipFill rotWithShape="1">
          <a:blip r:embed="rId3">
            <a:alphaModFix/>
          </a:blip>
          <a:srcRect b="0" l="0" r="0" t="0"/>
          <a:stretch/>
        </p:blipFill>
        <p:spPr>
          <a:xfrm>
            <a:off x="2510971" y="1844023"/>
            <a:ext cx="3420885" cy="1924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descr="7 Galaxy Z Flip Hidden Features" id="295" name="Google Shape;295;p21"/>
          <p:cNvPicPr preferRelativeResize="0"/>
          <p:nvPr/>
        </p:nvPicPr>
        <p:blipFill rotWithShape="1">
          <a:blip r:embed="rId3">
            <a:alphaModFix/>
          </a:blip>
          <a:srcRect b="0" l="0" r="0" t="0"/>
          <a:stretch/>
        </p:blipFill>
        <p:spPr>
          <a:xfrm>
            <a:off x="943429" y="1509487"/>
            <a:ext cx="5907314" cy="2783341"/>
          </a:xfrm>
          <a:prstGeom prst="rect">
            <a:avLst/>
          </a:prstGeom>
          <a:noFill/>
          <a:ln>
            <a:noFill/>
          </a:ln>
        </p:spPr>
      </p:pic>
      <p:sp>
        <p:nvSpPr>
          <p:cNvPr id="296" name="Google Shape;296;p21"/>
          <p:cNvSpPr txBox="1"/>
          <p:nvPr>
            <p:ph type="title"/>
          </p:nvPr>
        </p:nvSpPr>
        <p:spPr>
          <a:xfrm rot="-5400000">
            <a:off x="-1053374" y="2607855"/>
            <a:ext cx="5687568" cy="144112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00000"/>
              <a:buFont typeface="Rockwell"/>
              <a:buNone/>
            </a:pPr>
            <a:r>
              <a:rPr b="1" lang="en-US"/>
              <a:t>THE CUSTOMERS USAGE CYCLE</a:t>
            </a:r>
            <a:endParaRPr b="1"/>
          </a:p>
        </p:txBody>
      </p:sp>
      <p:grpSp>
        <p:nvGrpSpPr>
          <p:cNvPr id="297" name="Google Shape;297;p21"/>
          <p:cNvGrpSpPr/>
          <p:nvPr/>
        </p:nvGrpSpPr>
        <p:grpSpPr>
          <a:xfrm>
            <a:off x="5179195" y="785229"/>
            <a:ext cx="4091833" cy="5187900"/>
            <a:chOff x="1042624" y="1457"/>
            <a:chExt cx="4091833" cy="5187900"/>
          </a:xfrm>
        </p:grpSpPr>
        <p:sp>
          <p:nvSpPr>
            <p:cNvPr id="298" name="Google Shape;298;p21"/>
            <p:cNvSpPr/>
            <p:nvPr/>
          </p:nvSpPr>
          <p:spPr>
            <a:xfrm>
              <a:off x="3167712" y="1457"/>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txBox="1"/>
            <p:nvPr/>
          </p:nvSpPr>
          <p:spPr>
            <a:xfrm>
              <a:off x="3182907" y="16652"/>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Needs Assessment</a:t>
              </a:r>
              <a:endParaRPr b="0" i="0" sz="1400" u="none" cap="none" strike="noStrike">
                <a:solidFill>
                  <a:schemeClr val="dk1"/>
                </a:solidFill>
                <a:latin typeface="Rockwell"/>
                <a:ea typeface="Rockwell"/>
                <a:cs typeface="Rockwell"/>
                <a:sym typeface="Rockwell"/>
              </a:endParaRPr>
            </a:p>
          </p:txBody>
        </p:sp>
        <p:sp>
          <p:nvSpPr>
            <p:cNvPr id="300" name="Google Shape;300;p21"/>
            <p:cNvSpPr/>
            <p:nvPr/>
          </p:nvSpPr>
          <p:spPr>
            <a:xfrm rot="5400000">
              <a:off x="4053812" y="533217"/>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txBox="1"/>
            <p:nvPr/>
          </p:nvSpPr>
          <p:spPr>
            <a:xfrm>
              <a:off x="4081049" y="552671"/>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302" name="Google Shape;302;p21"/>
            <p:cNvSpPr/>
            <p:nvPr/>
          </p:nvSpPr>
          <p:spPr>
            <a:xfrm>
              <a:off x="3167712" y="779642"/>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txBox="1"/>
            <p:nvPr/>
          </p:nvSpPr>
          <p:spPr>
            <a:xfrm>
              <a:off x="3182907" y="794837"/>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Purchase</a:t>
              </a:r>
              <a:endParaRPr b="0" i="0" sz="1400" u="none" cap="none" strike="noStrike">
                <a:solidFill>
                  <a:schemeClr val="dk1"/>
                </a:solidFill>
                <a:latin typeface="Rockwell"/>
                <a:ea typeface="Rockwell"/>
                <a:cs typeface="Rockwell"/>
                <a:sym typeface="Rockwell"/>
              </a:endParaRPr>
            </a:p>
          </p:txBody>
        </p:sp>
        <p:sp>
          <p:nvSpPr>
            <p:cNvPr id="304" name="Google Shape;304;p21"/>
            <p:cNvSpPr/>
            <p:nvPr/>
          </p:nvSpPr>
          <p:spPr>
            <a:xfrm rot="5400000">
              <a:off x="4053812" y="1311402"/>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txBox="1"/>
            <p:nvPr/>
          </p:nvSpPr>
          <p:spPr>
            <a:xfrm>
              <a:off x="4081049" y="1330856"/>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306" name="Google Shape;306;p21"/>
            <p:cNvSpPr/>
            <p:nvPr/>
          </p:nvSpPr>
          <p:spPr>
            <a:xfrm>
              <a:off x="3167712" y="1557827"/>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txBox="1"/>
            <p:nvPr/>
          </p:nvSpPr>
          <p:spPr>
            <a:xfrm>
              <a:off x="3182907" y="1573022"/>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Installation</a:t>
              </a:r>
              <a:endParaRPr b="0" i="0" sz="1400" u="none" cap="none" strike="noStrike">
                <a:solidFill>
                  <a:schemeClr val="dk1"/>
                </a:solidFill>
                <a:latin typeface="Rockwell"/>
                <a:ea typeface="Rockwell"/>
                <a:cs typeface="Rockwell"/>
                <a:sym typeface="Rockwell"/>
              </a:endParaRPr>
            </a:p>
          </p:txBody>
        </p:sp>
        <p:sp>
          <p:nvSpPr>
            <p:cNvPr id="308" name="Google Shape;308;p21"/>
            <p:cNvSpPr/>
            <p:nvPr/>
          </p:nvSpPr>
          <p:spPr>
            <a:xfrm rot="5400000">
              <a:off x="4053812" y="2089587"/>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txBox="1"/>
            <p:nvPr/>
          </p:nvSpPr>
          <p:spPr>
            <a:xfrm>
              <a:off x="4081049" y="2109041"/>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310" name="Google Shape;310;p21"/>
            <p:cNvSpPr/>
            <p:nvPr/>
          </p:nvSpPr>
          <p:spPr>
            <a:xfrm>
              <a:off x="3167712" y="2336012"/>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txBox="1"/>
            <p:nvPr/>
          </p:nvSpPr>
          <p:spPr>
            <a:xfrm>
              <a:off x="3182907" y="2351207"/>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Introduction &amp; Training</a:t>
              </a:r>
              <a:endParaRPr b="0" i="0" sz="1400" u="none" cap="none" strike="noStrike">
                <a:solidFill>
                  <a:schemeClr val="dk1"/>
                </a:solidFill>
                <a:latin typeface="Rockwell"/>
                <a:ea typeface="Rockwell"/>
                <a:cs typeface="Rockwell"/>
                <a:sym typeface="Rockwell"/>
              </a:endParaRPr>
            </a:p>
          </p:txBody>
        </p:sp>
        <p:sp>
          <p:nvSpPr>
            <p:cNvPr id="312" name="Google Shape;312;p21"/>
            <p:cNvSpPr/>
            <p:nvPr/>
          </p:nvSpPr>
          <p:spPr>
            <a:xfrm rot="5400000">
              <a:off x="4053812" y="2867772"/>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txBox="1"/>
            <p:nvPr/>
          </p:nvSpPr>
          <p:spPr>
            <a:xfrm>
              <a:off x="4081049" y="2887226"/>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314" name="Google Shape;314;p21"/>
            <p:cNvSpPr/>
            <p:nvPr/>
          </p:nvSpPr>
          <p:spPr>
            <a:xfrm>
              <a:off x="3167712" y="3114197"/>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txBox="1"/>
            <p:nvPr/>
          </p:nvSpPr>
          <p:spPr>
            <a:xfrm>
              <a:off x="3182907" y="3129392"/>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Limited Usage</a:t>
              </a:r>
              <a:endParaRPr b="0" i="0" sz="1400" u="none" cap="none" strike="noStrike">
                <a:solidFill>
                  <a:schemeClr val="dk1"/>
                </a:solidFill>
                <a:latin typeface="Rockwell"/>
                <a:ea typeface="Rockwell"/>
                <a:cs typeface="Rockwell"/>
                <a:sym typeface="Rockwell"/>
              </a:endParaRPr>
            </a:p>
          </p:txBody>
        </p:sp>
        <p:sp>
          <p:nvSpPr>
            <p:cNvPr id="316" name="Google Shape;316;p21"/>
            <p:cNvSpPr/>
            <p:nvPr/>
          </p:nvSpPr>
          <p:spPr>
            <a:xfrm rot="5400000">
              <a:off x="4053812" y="3645957"/>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txBox="1"/>
            <p:nvPr/>
          </p:nvSpPr>
          <p:spPr>
            <a:xfrm>
              <a:off x="4081049" y="3665411"/>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318" name="Google Shape;318;p21"/>
            <p:cNvSpPr/>
            <p:nvPr/>
          </p:nvSpPr>
          <p:spPr>
            <a:xfrm>
              <a:off x="3167712" y="3892382"/>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txBox="1"/>
            <p:nvPr/>
          </p:nvSpPr>
          <p:spPr>
            <a:xfrm>
              <a:off x="3182907" y="3907577"/>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Full usage</a:t>
              </a:r>
              <a:endParaRPr b="0" i="0" sz="1400" u="none" cap="none" strike="noStrike">
                <a:solidFill>
                  <a:schemeClr val="dk1"/>
                </a:solidFill>
                <a:latin typeface="Rockwell"/>
                <a:ea typeface="Rockwell"/>
                <a:cs typeface="Rockwell"/>
                <a:sym typeface="Rockwell"/>
              </a:endParaRPr>
            </a:p>
          </p:txBody>
        </p:sp>
        <p:sp>
          <p:nvSpPr>
            <p:cNvPr id="320" name="Google Shape;320;p21"/>
            <p:cNvSpPr/>
            <p:nvPr/>
          </p:nvSpPr>
          <p:spPr>
            <a:xfrm rot="5400000">
              <a:off x="4053812" y="4424142"/>
              <a:ext cx="194546"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txBox="1"/>
            <p:nvPr/>
          </p:nvSpPr>
          <p:spPr>
            <a:xfrm>
              <a:off x="4081049" y="4443596"/>
              <a:ext cx="140073" cy="13618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322" name="Google Shape;322;p21"/>
            <p:cNvSpPr/>
            <p:nvPr/>
          </p:nvSpPr>
          <p:spPr>
            <a:xfrm>
              <a:off x="3167712" y="4670567"/>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txBox="1"/>
            <p:nvPr/>
          </p:nvSpPr>
          <p:spPr>
            <a:xfrm>
              <a:off x="3182907" y="4685762"/>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Evaluation (Reaches limitation of product)</a:t>
              </a:r>
              <a:endParaRPr b="0" i="0" sz="1400" u="none" cap="none" strike="noStrike">
                <a:solidFill>
                  <a:schemeClr val="dk1"/>
                </a:solidFill>
                <a:latin typeface="Rockwell"/>
                <a:ea typeface="Rockwell"/>
                <a:cs typeface="Rockwell"/>
                <a:sym typeface="Rockwell"/>
              </a:endParaRPr>
            </a:p>
          </p:txBody>
        </p:sp>
        <p:sp>
          <p:nvSpPr>
            <p:cNvPr id="324" name="Google Shape;324;p21"/>
            <p:cNvSpPr/>
            <p:nvPr/>
          </p:nvSpPr>
          <p:spPr>
            <a:xfrm rot="-10782498">
              <a:off x="3029161" y="4807825"/>
              <a:ext cx="118758" cy="233455"/>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txBox="1"/>
            <p:nvPr/>
          </p:nvSpPr>
          <p:spPr>
            <a:xfrm rot="17502">
              <a:off x="3064788" y="4854607"/>
              <a:ext cx="83131" cy="14007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000" u="none" cap="none" strike="noStrike">
                <a:solidFill>
                  <a:schemeClr val="lt1"/>
                </a:solidFill>
                <a:latin typeface="Rockwell"/>
                <a:ea typeface="Rockwell"/>
                <a:cs typeface="Rockwell"/>
                <a:sym typeface="Rockwell"/>
              </a:endParaRPr>
            </a:p>
          </p:txBody>
        </p:sp>
        <p:sp>
          <p:nvSpPr>
            <p:cNvPr id="326" name="Google Shape;326;p21"/>
            <p:cNvSpPr/>
            <p:nvPr/>
          </p:nvSpPr>
          <p:spPr>
            <a:xfrm>
              <a:off x="1042624" y="4659748"/>
              <a:ext cx="1966745" cy="51879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txBox="1"/>
            <p:nvPr/>
          </p:nvSpPr>
          <p:spPr>
            <a:xfrm>
              <a:off x="1057819" y="4674943"/>
              <a:ext cx="1936355" cy="4884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dk1"/>
                  </a:solidFill>
                  <a:latin typeface="Rockwell"/>
                  <a:ea typeface="Rockwell"/>
                  <a:cs typeface="Rockwell"/>
                  <a:sym typeface="Rockwell"/>
                </a:rPr>
                <a:t>Evaluation (Next stage of development)</a:t>
              </a:r>
              <a:endParaRPr b="0" i="0" sz="1400" u="none" cap="none" strike="noStrike">
                <a:solidFill>
                  <a:schemeClr val="dk1"/>
                </a:solidFill>
                <a:latin typeface="Rockwell"/>
                <a:ea typeface="Rockwell"/>
                <a:cs typeface="Rockwell"/>
                <a:sym typeface="Rockwell"/>
              </a:endParaRPr>
            </a:p>
          </p:txBody>
        </p:sp>
      </p:grpSp>
      <p:cxnSp>
        <p:nvCxnSpPr>
          <p:cNvPr id="328" name="Google Shape;328;p21"/>
          <p:cNvCxnSpPr/>
          <p:nvPr/>
        </p:nvCxnSpPr>
        <p:spPr>
          <a:xfrm rot="-5400000">
            <a:off x="4578808" y="2599378"/>
            <a:ext cx="4224600" cy="1049700"/>
          </a:xfrm>
          <a:prstGeom prst="bentConnector3">
            <a:avLst>
              <a:gd fmla="val 0" name="adj1"/>
            </a:avLst>
          </a:prstGeom>
          <a:noFill/>
          <a:ln cap="flat" cmpd="sng" w="57150">
            <a:solidFill>
              <a:schemeClr val="dk1"/>
            </a:solidFill>
            <a:prstDash val="solid"/>
            <a:round/>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2"/>
          <p:cNvSpPr txBox="1"/>
          <p:nvPr>
            <p:ph type="title"/>
          </p:nvPr>
        </p:nvSpPr>
        <p:spPr>
          <a:xfrm rot="-5400000">
            <a:off x="-1518062" y="2832468"/>
            <a:ext cx="6415315" cy="144112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Rockwell"/>
              <a:buNone/>
            </a:pPr>
            <a:r>
              <a:rPr b="1" lang="en-US" sz="4400"/>
              <a:t>COST OF POOR USABILITY TO THE CUSTOMER AND THE SUPPLIER</a:t>
            </a:r>
            <a:endParaRPr b="1" sz="4400"/>
          </a:p>
        </p:txBody>
      </p:sp>
      <p:sp>
        <p:nvSpPr>
          <p:cNvPr id="334" name="Google Shape;334;p22"/>
          <p:cNvSpPr/>
          <p:nvPr/>
        </p:nvSpPr>
        <p:spPr>
          <a:xfrm>
            <a:off x="9033367" y="831601"/>
            <a:ext cx="1674222" cy="604762"/>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Noto Sans Symbols"/>
              <a:buNone/>
            </a:pPr>
            <a:r>
              <a:rPr b="0" i="0" lang="en-US" sz="1200" u="none" cap="none" strike="noStrike">
                <a:solidFill>
                  <a:schemeClr val="dk1"/>
                </a:solidFill>
                <a:latin typeface="Rockwell"/>
                <a:ea typeface="Rockwell"/>
                <a:cs typeface="Rockwell"/>
                <a:sym typeface="Rockwell"/>
              </a:rPr>
              <a:t>Cost of producing features D &amp; E which are not used</a:t>
            </a:r>
            <a:endParaRPr sz="800">
              <a:solidFill>
                <a:schemeClr val="dk1"/>
              </a:solidFill>
            </a:endParaRPr>
          </a:p>
        </p:txBody>
      </p:sp>
      <p:sp>
        <p:nvSpPr>
          <p:cNvPr id="335" name="Google Shape;335;p22"/>
          <p:cNvSpPr/>
          <p:nvPr/>
        </p:nvSpPr>
        <p:spPr>
          <a:xfrm rot="5400000">
            <a:off x="9779764" y="1429443"/>
            <a:ext cx="181428" cy="376696"/>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txBox="1"/>
          <p:nvPr/>
        </p:nvSpPr>
        <p:spPr>
          <a:xfrm>
            <a:off x="9776290" y="1527059"/>
            <a:ext cx="188348" cy="136071"/>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37" name="Google Shape;337;p22"/>
          <p:cNvSpPr/>
          <p:nvPr/>
        </p:nvSpPr>
        <p:spPr>
          <a:xfrm>
            <a:off x="9033367" y="1799219"/>
            <a:ext cx="1674222" cy="604762"/>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Noto Sans Symbols"/>
              <a:buNone/>
            </a:pPr>
            <a:r>
              <a:rPr b="0" i="0" lang="en-US" sz="1200" u="none" cap="none" strike="noStrike">
                <a:solidFill>
                  <a:schemeClr val="dk1"/>
                </a:solidFill>
                <a:latin typeface="Rockwell"/>
                <a:ea typeface="Rockwell"/>
                <a:cs typeface="Rockwell"/>
                <a:sym typeface="Rockwell"/>
              </a:rPr>
              <a:t>User/Customer perceived utility is reduced</a:t>
            </a:r>
            <a:endParaRPr sz="800">
              <a:solidFill>
                <a:schemeClr val="dk1"/>
              </a:solidFill>
            </a:endParaRPr>
          </a:p>
        </p:txBody>
      </p:sp>
      <p:sp>
        <p:nvSpPr>
          <p:cNvPr id="338" name="Google Shape;338;p22"/>
          <p:cNvSpPr/>
          <p:nvPr/>
        </p:nvSpPr>
        <p:spPr>
          <a:xfrm rot="5400000">
            <a:off x="9779764" y="2397061"/>
            <a:ext cx="181428" cy="376696"/>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txBox="1"/>
          <p:nvPr/>
        </p:nvSpPr>
        <p:spPr>
          <a:xfrm>
            <a:off x="9776290" y="2494684"/>
            <a:ext cx="188348" cy="136071"/>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40" name="Google Shape;340;p22"/>
          <p:cNvSpPr/>
          <p:nvPr/>
        </p:nvSpPr>
        <p:spPr>
          <a:xfrm>
            <a:off x="9033367" y="2766837"/>
            <a:ext cx="1674222" cy="604762"/>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Noto Sans Symbols"/>
              <a:buNone/>
            </a:pPr>
            <a:r>
              <a:rPr b="0" i="0" lang="en-US" sz="1200" u="none" cap="none" strike="noStrike">
                <a:solidFill>
                  <a:schemeClr val="dk1"/>
                </a:solidFill>
                <a:latin typeface="Rockwell"/>
                <a:ea typeface="Rockwell"/>
                <a:cs typeface="Rockwell"/>
                <a:sym typeface="Rockwell"/>
              </a:rPr>
              <a:t>Perception of quality decreases</a:t>
            </a:r>
            <a:endParaRPr sz="800">
              <a:solidFill>
                <a:schemeClr val="dk1"/>
              </a:solidFill>
            </a:endParaRPr>
          </a:p>
        </p:txBody>
      </p:sp>
      <p:sp>
        <p:nvSpPr>
          <p:cNvPr id="341" name="Google Shape;341;p22"/>
          <p:cNvSpPr/>
          <p:nvPr/>
        </p:nvSpPr>
        <p:spPr>
          <a:xfrm rot="5400000">
            <a:off x="9779764" y="3364679"/>
            <a:ext cx="181428" cy="376696"/>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txBox="1"/>
          <p:nvPr/>
        </p:nvSpPr>
        <p:spPr>
          <a:xfrm>
            <a:off x="9776290" y="3462309"/>
            <a:ext cx="188348" cy="136071"/>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43" name="Google Shape;343;p22"/>
          <p:cNvSpPr/>
          <p:nvPr/>
        </p:nvSpPr>
        <p:spPr>
          <a:xfrm>
            <a:off x="9033367" y="3734455"/>
            <a:ext cx="1674222" cy="604762"/>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Noto Sans Symbols"/>
              <a:buNone/>
            </a:pPr>
            <a:r>
              <a:rPr b="0" i="0" lang="en-US" sz="1200" u="none" cap="none" strike="noStrike">
                <a:solidFill>
                  <a:schemeClr val="dk1"/>
                </a:solidFill>
                <a:latin typeface="Rockwell"/>
                <a:ea typeface="Rockwell"/>
                <a:cs typeface="Rockwell"/>
                <a:sym typeface="Rockwell"/>
              </a:rPr>
              <a:t>Perception of value is reduced</a:t>
            </a:r>
            <a:endParaRPr sz="800">
              <a:solidFill>
                <a:schemeClr val="dk1"/>
              </a:solidFill>
            </a:endParaRPr>
          </a:p>
        </p:txBody>
      </p:sp>
      <p:sp>
        <p:nvSpPr>
          <p:cNvPr id="344" name="Google Shape;344;p22"/>
          <p:cNvSpPr/>
          <p:nvPr/>
        </p:nvSpPr>
        <p:spPr>
          <a:xfrm rot="5400000">
            <a:off x="9779764" y="4332297"/>
            <a:ext cx="181428" cy="376696"/>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txBox="1"/>
          <p:nvPr/>
        </p:nvSpPr>
        <p:spPr>
          <a:xfrm>
            <a:off x="9776290" y="4429909"/>
            <a:ext cx="188348" cy="136071"/>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46" name="Google Shape;346;p22"/>
          <p:cNvSpPr/>
          <p:nvPr/>
        </p:nvSpPr>
        <p:spPr>
          <a:xfrm>
            <a:off x="9033367" y="4702073"/>
            <a:ext cx="1674222" cy="604762"/>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Noto Sans Symbols"/>
              <a:buNone/>
            </a:pPr>
            <a:r>
              <a:rPr b="0" i="0" lang="en-US" sz="1200" u="none" cap="none" strike="noStrike">
                <a:solidFill>
                  <a:schemeClr val="dk1"/>
                </a:solidFill>
                <a:latin typeface="Rockwell"/>
                <a:ea typeface="Rockwell"/>
                <a:cs typeface="Rockwell"/>
                <a:sym typeface="Rockwell"/>
              </a:rPr>
              <a:t>Customer becomes dissatisfied</a:t>
            </a:r>
            <a:endParaRPr sz="800">
              <a:solidFill>
                <a:schemeClr val="dk1"/>
              </a:solidFill>
            </a:endParaRPr>
          </a:p>
        </p:txBody>
      </p:sp>
      <p:sp>
        <p:nvSpPr>
          <p:cNvPr id="347" name="Google Shape;347;p22"/>
          <p:cNvSpPr/>
          <p:nvPr/>
        </p:nvSpPr>
        <p:spPr>
          <a:xfrm rot="5400000">
            <a:off x="9779764" y="5299915"/>
            <a:ext cx="181428" cy="376696"/>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txBox="1"/>
          <p:nvPr/>
        </p:nvSpPr>
        <p:spPr>
          <a:xfrm>
            <a:off x="9776290" y="5397534"/>
            <a:ext cx="188348" cy="136071"/>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49" name="Google Shape;349;p22"/>
          <p:cNvSpPr/>
          <p:nvPr/>
        </p:nvSpPr>
        <p:spPr>
          <a:xfrm>
            <a:off x="9033367" y="5669691"/>
            <a:ext cx="1674222" cy="604762"/>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800"/>
              <a:buFont typeface="Noto Sans Symbols"/>
              <a:buNone/>
            </a:pPr>
            <a:r>
              <a:rPr b="0" i="0" lang="en-US" sz="1200" u="none" cap="none" strike="noStrike">
                <a:solidFill>
                  <a:schemeClr val="dk1"/>
                </a:solidFill>
                <a:latin typeface="Rockwell"/>
                <a:ea typeface="Rockwell"/>
                <a:cs typeface="Rockwell"/>
                <a:sym typeface="Rockwell"/>
              </a:rPr>
              <a:t>Customer switches supplier </a:t>
            </a:r>
            <a:endParaRPr sz="800">
              <a:solidFill>
                <a:schemeClr val="dk1"/>
              </a:solidFill>
            </a:endParaRPr>
          </a:p>
        </p:txBody>
      </p:sp>
      <p:grpSp>
        <p:nvGrpSpPr>
          <p:cNvPr id="350" name="Google Shape;350;p22"/>
          <p:cNvGrpSpPr/>
          <p:nvPr/>
        </p:nvGrpSpPr>
        <p:grpSpPr>
          <a:xfrm>
            <a:off x="3164427" y="943685"/>
            <a:ext cx="3308629" cy="2104057"/>
            <a:chOff x="653456" y="256"/>
            <a:chExt cx="3308629" cy="2104057"/>
          </a:xfrm>
        </p:grpSpPr>
        <p:sp>
          <p:nvSpPr>
            <p:cNvPr id="351" name="Google Shape;351;p22"/>
            <p:cNvSpPr/>
            <p:nvPr/>
          </p:nvSpPr>
          <p:spPr>
            <a:xfrm>
              <a:off x="653456" y="256"/>
              <a:ext cx="3308629" cy="841622"/>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chemeClr val="dk1"/>
                </a:solidFill>
              </a:endParaRPr>
            </a:p>
          </p:txBody>
        </p:sp>
        <p:sp>
          <p:nvSpPr>
            <p:cNvPr id="352" name="Google Shape;352;p22"/>
            <p:cNvSpPr txBox="1"/>
            <p:nvPr/>
          </p:nvSpPr>
          <p:spPr>
            <a:xfrm>
              <a:off x="678106" y="24906"/>
              <a:ext cx="3259329" cy="792322"/>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b="0" i="0" lang="en-US" sz="900" u="none" cap="none" strike="noStrike">
                  <a:solidFill>
                    <a:schemeClr val="dk1"/>
                  </a:solidFill>
                  <a:latin typeface="Rockwell"/>
                  <a:ea typeface="Rockwell"/>
                  <a:cs typeface="Rockwell"/>
                  <a:sym typeface="Rockwell"/>
                </a:rPr>
                <a:t>System Y is purchased with features </a:t>
              </a:r>
              <a:endParaRPr sz="800">
                <a:solidFill>
                  <a:schemeClr val="dk1"/>
                </a:solidFill>
              </a:endParaRPr>
            </a:p>
            <a:p>
              <a:pPr indent="0" lvl="0" marL="0" marR="0" rtl="0" algn="ctr">
                <a:lnSpc>
                  <a:spcPct val="90000"/>
                </a:lnSpc>
                <a:spcBef>
                  <a:spcPts val="525"/>
                </a:spcBef>
                <a:spcAft>
                  <a:spcPts val="0"/>
                </a:spcAft>
                <a:buNone/>
              </a:pPr>
              <a:r>
                <a:rPr b="0" i="0" lang="en-US" sz="900" u="none" cap="none" strike="noStrike">
                  <a:solidFill>
                    <a:schemeClr val="dk1"/>
                  </a:solidFill>
                  <a:latin typeface="Rockwell"/>
                  <a:ea typeface="Rockwell"/>
                  <a:cs typeface="Rockwell"/>
                  <a:sym typeface="Rockwell"/>
                </a:rPr>
                <a:t>A B C D E</a:t>
              </a:r>
              <a:endParaRPr sz="800">
                <a:solidFill>
                  <a:schemeClr val="dk1"/>
                </a:solidFill>
              </a:endParaRPr>
            </a:p>
          </p:txBody>
        </p:sp>
        <p:sp>
          <p:nvSpPr>
            <p:cNvPr id="353" name="Google Shape;353;p22"/>
            <p:cNvSpPr/>
            <p:nvPr/>
          </p:nvSpPr>
          <p:spPr>
            <a:xfrm rot="5400000">
              <a:off x="2149966" y="862920"/>
              <a:ext cx="315608" cy="378730"/>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chemeClr val="dk1"/>
                </a:solidFill>
              </a:endParaRPr>
            </a:p>
          </p:txBody>
        </p:sp>
        <p:sp>
          <p:nvSpPr>
            <p:cNvPr id="354" name="Google Shape;354;p22"/>
            <p:cNvSpPr txBox="1"/>
            <p:nvPr/>
          </p:nvSpPr>
          <p:spPr>
            <a:xfrm>
              <a:off x="2194151" y="894481"/>
              <a:ext cx="227238" cy="22092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600" u="none" cap="none" strike="noStrike">
                <a:solidFill>
                  <a:schemeClr val="dk1"/>
                </a:solidFill>
                <a:latin typeface="Rockwell"/>
                <a:ea typeface="Rockwell"/>
                <a:cs typeface="Rockwell"/>
                <a:sym typeface="Rockwell"/>
              </a:endParaRPr>
            </a:p>
          </p:txBody>
        </p:sp>
        <p:sp>
          <p:nvSpPr>
            <p:cNvPr id="355" name="Google Shape;355;p22"/>
            <p:cNvSpPr/>
            <p:nvPr/>
          </p:nvSpPr>
          <p:spPr>
            <a:xfrm>
              <a:off x="653456" y="1262691"/>
              <a:ext cx="3308629" cy="841622"/>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chemeClr val="dk1"/>
                </a:solidFill>
              </a:endParaRPr>
            </a:p>
          </p:txBody>
        </p:sp>
        <p:sp>
          <p:nvSpPr>
            <p:cNvPr id="356" name="Google Shape;356;p22"/>
            <p:cNvSpPr txBox="1"/>
            <p:nvPr/>
          </p:nvSpPr>
          <p:spPr>
            <a:xfrm>
              <a:off x="678106" y="1287341"/>
              <a:ext cx="3259329" cy="792322"/>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b="0" i="0" lang="en-US" sz="900" u="none" cap="none" strike="noStrike">
                  <a:solidFill>
                    <a:schemeClr val="dk1"/>
                  </a:solidFill>
                  <a:latin typeface="Rockwell"/>
                  <a:ea typeface="Rockwell"/>
                  <a:cs typeface="Rockwell"/>
                  <a:sym typeface="Rockwell"/>
                </a:rPr>
                <a:t>Customer user only features A B C</a:t>
              </a:r>
              <a:endParaRPr sz="800">
                <a:solidFill>
                  <a:schemeClr val="dk1"/>
                </a:solidFill>
              </a:endParaRPr>
            </a:p>
          </p:txBody>
        </p:sp>
      </p:grpSp>
      <p:grpSp>
        <p:nvGrpSpPr>
          <p:cNvPr id="357" name="Google Shape;357;p22"/>
          <p:cNvGrpSpPr/>
          <p:nvPr/>
        </p:nvGrpSpPr>
        <p:grpSpPr>
          <a:xfrm>
            <a:off x="2653430" y="362856"/>
            <a:ext cx="7390455" cy="2140448"/>
            <a:chOff x="-600904" y="0"/>
            <a:chExt cx="5366695" cy="1240212"/>
          </a:xfrm>
        </p:grpSpPr>
        <p:cxnSp>
          <p:nvCxnSpPr>
            <p:cNvPr id="358" name="Google Shape;358;p22"/>
            <p:cNvCxnSpPr/>
            <p:nvPr/>
          </p:nvCxnSpPr>
          <p:spPr>
            <a:xfrm flipH="1" rot="10800000">
              <a:off x="2158409" y="489098"/>
              <a:ext cx="901065" cy="751114"/>
            </a:xfrm>
            <a:prstGeom prst="straightConnector1">
              <a:avLst/>
            </a:prstGeom>
            <a:noFill/>
            <a:ln cap="flat" cmpd="sng" w="28575">
              <a:solidFill>
                <a:schemeClr val="dk1"/>
              </a:solidFill>
              <a:prstDash val="solid"/>
              <a:round/>
              <a:headEnd len="sm" w="sm" type="none"/>
              <a:tailEnd len="med" w="med" type="triangle"/>
            </a:ln>
          </p:spPr>
        </p:cxnSp>
        <p:cxnSp>
          <p:nvCxnSpPr>
            <p:cNvPr id="359" name="Google Shape;359;p22"/>
            <p:cNvCxnSpPr/>
            <p:nvPr/>
          </p:nvCxnSpPr>
          <p:spPr>
            <a:xfrm flipH="1" rot="10800000">
              <a:off x="2158409" y="1052624"/>
              <a:ext cx="901065" cy="179160"/>
            </a:xfrm>
            <a:prstGeom prst="straightConnector1">
              <a:avLst/>
            </a:prstGeom>
            <a:noFill/>
            <a:ln cap="flat" cmpd="sng" w="28575">
              <a:solidFill>
                <a:schemeClr val="dk1"/>
              </a:solidFill>
              <a:prstDash val="solid"/>
              <a:round/>
              <a:headEnd len="sm" w="sm" type="none"/>
              <a:tailEnd len="med" w="med" type="triangle"/>
            </a:ln>
          </p:spPr>
        </p:cxnSp>
        <p:grpSp>
          <p:nvGrpSpPr>
            <p:cNvPr id="360" name="Google Shape;360;p22"/>
            <p:cNvGrpSpPr/>
            <p:nvPr/>
          </p:nvGrpSpPr>
          <p:grpSpPr>
            <a:xfrm>
              <a:off x="-600904" y="0"/>
              <a:ext cx="5366695" cy="1052624"/>
              <a:chOff x="-600904" y="0"/>
              <a:chExt cx="5366695" cy="1052624"/>
            </a:xfrm>
          </p:grpSpPr>
          <p:sp>
            <p:nvSpPr>
              <p:cNvPr id="361" name="Google Shape;361;p22"/>
              <p:cNvSpPr txBox="1"/>
              <p:nvPr/>
            </p:nvSpPr>
            <p:spPr>
              <a:xfrm>
                <a:off x="-124780" y="46928"/>
                <a:ext cx="1703615" cy="27159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None/>
                </a:pPr>
                <a:r>
                  <a:rPr b="1" i="0" lang="en-US" sz="1400" u="none" cap="none" strike="noStrike">
                    <a:solidFill>
                      <a:srgbClr val="FF0000"/>
                    </a:solidFill>
                    <a:latin typeface="Calibri"/>
                    <a:ea typeface="Calibri"/>
                    <a:cs typeface="Calibri"/>
                    <a:sym typeface="Calibri"/>
                  </a:rPr>
                  <a:t>Cost to Customer</a:t>
                </a:r>
                <a:endParaRPr b="0" i="0" sz="1400" u="none" cap="none" strike="noStrike">
                  <a:solidFill>
                    <a:schemeClr val="dk1"/>
                  </a:solidFill>
                  <a:latin typeface="Calibri"/>
                  <a:ea typeface="Calibri"/>
                  <a:cs typeface="Calibri"/>
                  <a:sym typeface="Calibri"/>
                </a:endParaRPr>
              </a:p>
            </p:txBody>
          </p:sp>
          <p:sp>
            <p:nvSpPr>
              <p:cNvPr id="362" name="Google Shape;362;p22"/>
              <p:cNvSpPr txBox="1"/>
              <p:nvPr/>
            </p:nvSpPr>
            <p:spPr>
              <a:xfrm>
                <a:off x="3062176" y="0"/>
                <a:ext cx="1703615" cy="27159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None/>
                </a:pPr>
                <a:r>
                  <a:rPr b="1" i="0" lang="en-US" sz="1600" u="none" cap="none" strike="noStrike">
                    <a:solidFill>
                      <a:srgbClr val="FF0000"/>
                    </a:solidFill>
                    <a:latin typeface="Calibri"/>
                    <a:ea typeface="Calibri"/>
                    <a:cs typeface="Calibri"/>
                    <a:sym typeface="Calibri"/>
                  </a:rPr>
                  <a:t>Cost to Supplier</a:t>
                </a:r>
                <a:endParaRPr b="0" i="0" sz="1600" u="none" cap="none" strike="noStrike">
                  <a:solidFill>
                    <a:schemeClr val="dk1"/>
                  </a:solidFill>
                  <a:latin typeface="Calibri"/>
                  <a:ea typeface="Calibri"/>
                  <a:cs typeface="Calibri"/>
                  <a:sym typeface="Calibri"/>
                </a:endParaRPr>
              </a:p>
            </p:txBody>
          </p:sp>
          <p:sp>
            <p:nvSpPr>
              <p:cNvPr id="363" name="Google Shape;363;p22"/>
              <p:cNvSpPr txBox="1"/>
              <p:nvPr/>
            </p:nvSpPr>
            <p:spPr>
              <a:xfrm>
                <a:off x="-600904" y="829467"/>
                <a:ext cx="1186543" cy="22315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lnSpc>
                    <a:spcPct val="107000"/>
                  </a:lnSpc>
                  <a:spcBef>
                    <a:spcPts val="0"/>
                  </a:spcBef>
                  <a:spcAft>
                    <a:spcPts val="0"/>
                  </a:spcAft>
                  <a:buNone/>
                </a:pPr>
                <a:r>
                  <a:rPr b="0" i="0" lang="en-US" sz="1400" u="none" cap="none" strike="noStrike">
                    <a:solidFill>
                      <a:schemeClr val="dk1"/>
                    </a:solidFill>
                    <a:latin typeface="Calibri"/>
                    <a:ea typeface="Calibri"/>
                    <a:cs typeface="Calibri"/>
                    <a:sym typeface="Calibri"/>
                  </a:rPr>
                  <a:t>Usability problems</a:t>
                </a:r>
                <a:endParaRPr b="0" i="0" sz="20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3"/>
          <p:cNvSpPr txBox="1"/>
          <p:nvPr>
            <p:ph type="title"/>
          </p:nvPr>
        </p:nvSpPr>
        <p:spPr>
          <a:xfrm rot="-5400000">
            <a:off x="-1595845" y="2787468"/>
            <a:ext cx="6220968" cy="155723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00000"/>
              <a:buFont typeface="Rockwell"/>
              <a:buNone/>
            </a:pPr>
            <a:r>
              <a:rPr lang="en-US"/>
              <a:t>DESIGN LIFE CYCLE &amp; THE ROLE OF EVALUATION</a:t>
            </a:r>
            <a:endParaRPr/>
          </a:p>
        </p:txBody>
      </p:sp>
      <p:sp>
        <p:nvSpPr>
          <p:cNvPr id="369" name="Google Shape;369;p23"/>
          <p:cNvSpPr/>
          <p:nvPr/>
        </p:nvSpPr>
        <p:spPr>
          <a:xfrm>
            <a:off x="4353675" y="719666"/>
            <a:ext cx="1220420" cy="732252"/>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800" u="none" cap="none" strike="noStrike">
                <a:solidFill>
                  <a:schemeClr val="dk1"/>
                </a:solidFill>
                <a:latin typeface="Rockwell"/>
                <a:ea typeface="Rockwell"/>
                <a:cs typeface="Rockwell"/>
                <a:sym typeface="Rockwell"/>
              </a:rPr>
              <a:t>Previous Evaluation</a:t>
            </a:r>
            <a:endParaRPr b="0" i="0" sz="1800" u="none" cap="none" strike="noStrike">
              <a:solidFill>
                <a:schemeClr val="dk1"/>
              </a:solidFill>
              <a:latin typeface="Rockwell"/>
              <a:ea typeface="Rockwell"/>
              <a:cs typeface="Rockwell"/>
              <a:sym typeface="Rockwell"/>
            </a:endParaRPr>
          </a:p>
        </p:txBody>
      </p:sp>
      <p:sp>
        <p:nvSpPr>
          <p:cNvPr id="370" name="Google Shape;370;p23"/>
          <p:cNvSpPr/>
          <p:nvPr/>
        </p:nvSpPr>
        <p:spPr>
          <a:xfrm rot="5400000">
            <a:off x="4854048" y="1534296"/>
            <a:ext cx="219675" cy="274593"/>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txBox="1"/>
          <p:nvPr/>
        </p:nvSpPr>
        <p:spPr>
          <a:xfrm>
            <a:off x="4895214" y="1561734"/>
            <a:ext cx="137297" cy="164756"/>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72" name="Google Shape;372;p23"/>
          <p:cNvSpPr/>
          <p:nvPr/>
        </p:nvSpPr>
        <p:spPr>
          <a:xfrm>
            <a:off x="4353675" y="1891267"/>
            <a:ext cx="1220420" cy="732252"/>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800" u="none" cap="none" strike="noStrike">
                <a:solidFill>
                  <a:schemeClr val="dk1"/>
                </a:solidFill>
                <a:latin typeface="Rockwell"/>
                <a:ea typeface="Rockwell"/>
                <a:cs typeface="Rockwell"/>
                <a:sym typeface="Rockwell"/>
              </a:rPr>
              <a:t>Requirements Analysis</a:t>
            </a:r>
            <a:endParaRPr b="0" i="0" sz="1800" u="none" cap="none" strike="noStrike">
              <a:solidFill>
                <a:schemeClr val="dk1"/>
              </a:solidFill>
              <a:latin typeface="Rockwell"/>
              <a:ea typeface="Rockwell"/>
              <a:cs typeface="Rockwell"/>
              <a:sym typeface="Rockwell"/>
            </a:endParaRPr>
          </a:p>
        </p:txBody>
      </p:sp>
      <p:sp>
        <p:nvSpPr>
          <p:cNvPr id="373" name="Google Shape;373;p23"/>
          <p:cNvSpPr/>
          <p:nvPr/>
        </p:nvSpPr>
        <p:spPr>
          <a:xfrm rot="5400000">
            <a:off x="4854048" y="2705897"/>
            <a:ext cx="219675" cy="274593"/>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3"/>
          <p:cNvSpPr txBox="1"/>
          <p:nvPr/>
        </p:nvSpPr>
        <p:spPr>
          <a:xfrm>
            <a:off x="4895214" y="2733334"/>
            <a:ext cx="137297" cy="164756"/>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75" name="Google Shape;375;p23"/>
          <p:cNvSpPr/>
          <p:nvPr/>
        </p:nvSpPr>
        <p:spPr>
          <a:xfrm>
            <a:off x="4353675" y="3062868"/>
            <a:ext cx="1220420" cy="732252"/>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800" u="none" cap="none" strike="noStrike">
                <a:solidFill>
                  <a:schemeClr val="dk1"/>
                </a:solidFill>
                <a:latin typeface="Rockwell"/>
                <a:ea typeface="Rockwell"/>
                <a:cs typeface="Rockwell"/>
                <a:sym typeface="Rockwell"/>
              </a:rPr>
              <a:t>Design</a:t>
            </a:r>
            <a:endParaRPr b="0" i="0" sz="1800" u="none" cap="none" strike="noStrike">
              <a:solidFill>
                <a:schemeClr val="dk1"/>
              </a:solidFill>
              <a:latin typeface="Rockwell"/>
              <a:ea typeface="Rockwell"/>
              <a:cs typeface="Rockwell"/>
              <a:sym typeface="Rockwell"/>
            </a:endParaRPr>
          </a:p>
        </p:txBody>
      </p:sp>
      <p:sp>
        <p:nvSpPr>
          <p:cNvPr id="376" name="Google Shape;376;p23"/>
          <p:cNvSpPr/>
          <p:nvPr/>
        </p:nvSpPr>
        <p:spPr>
          <a:xfrm rot="5400000">
            <a:off x="4854048" y="3877498"/>
            <a:ext cx="219675" cy="274593"/>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txBox="1"/>
          <p:nvPr/>
        </p:nvSpPr>
        <p:spPr>
          <a:xfrm>
            <a:off x="4895214" y="3904934"/>
            <a:ext cx="137297" cy="164756"/>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78" name="Google Shape;378;p23"/>
          <p:cNvSpPr/>
          <p:nvPr/>
        </p:nvSpPr>
        <p:spPr>
          <a:xfrm>
            <a:off x="4353675" y="4234469"/>
            <a:ext cx="1220420" cy="732252"/>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800" u="none" cap="none" strike="noStrike">
                <a:solidFill>
                  <a:schemeClr val="dk1"/>
                </a:solidFill>
                <a:latin typeface="Rockwell"/>
                <a:ea typeface="Rockwell"/>
                <a:cs typeface="Rockwell"/>
                <a:sym typeface="Rockwell"/>
              </a:rPr>
              <a:t>Implementation</a:t>
            </a:r>
            <a:endParaRPr b="0" i="0" sz="1800" u="none" cap="none" strike="noStrike">
              <a:solidFill>
                <a:schemeClr val="dk1"/>
              </a:solidFill>
              <a:latin typeface="Rockwell"/>
              <a:ea typeface="Rockwell"/>
              <a:cs typeface="Rockwell"/>
              <a:sym typeface="Rockwell"/>
            </a:endParaRPr>
          </a:p>
        </p:txBody>
      </p:sp>
      <p:sp>
        <p:nvSpPr>
          <p:cNvPr id="379" name="Google Shape;379;p23"/>
          <p:cNvSpPr/>
          <p:nvPr/>
        </p:nvSpPr>
        <p:spPr>
          <a:xfrm rot="5400000">
            <a:off x="4854048" y="5049099"/>
            <a:ext cx="219675" cy="274593"/>
          </a:xfrm>
          <a:prstGeom prst="rightArrow">
            <a:avLst>
              <a:gd fmla="val 5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txBox="1"/>
          <p:nvPr/>
        </p:nvSpPr>
        <p:spPr>
          <a:xfrm>
            <a:off x="4895214" y="5076534"/>
            <a:ext cx="137297" cy="164756"/>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81" name="Google Shape;381;p23"/>
          <p:cNvSpPr/>
          <p:nvPr/>
        </p:nvSpPr>
        <p:spPr>
          <a:xfrm>
            <a:off x="4353675" y="5406070"/>
            <a:ext cx="1220420" cy="732252"/>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800" u="none" cap="none" strike="noStrike">
                <a:solidFill>
                  <a:schemeClr val="dk1"/>
                </a:solidFill>
                <a:latin typeface="Rockwell"/>
                <a:ea typeface="Rockwell"/>
                <a:cs typeface="Rockwell"/>
                <a:sym typeface="Rockwell"/>
              </a:rPr>
              <a:t>Usage</a:t>
            </a:r>
            <a:endParaRPr b="0" i="0" sz="1800" u="none" cap="none" strike="noStrike">
              <a:solidFill>
                <a:schemeClr val="dk1"/>
              </a:solidFill>
              <a:latin typeface="Rockwell"/>
              <a:ea typeface="Rockwell"/>
              <a:cs typeface="Rockwell"/>
              <a:sym typeface="Rockwell"/>
            </a:endParaRPr>
          </a:p>
        </p:txBody>
      </p:sp>
      <p:grpSp>
        <p:nvGrpSpPr>
          <p:cNvPr id="382" name="Google Shape;382;p23"/>
          <p:cNvGrpSpPr/>
          <p:nvPr/>
        </p:nvGrpSpPr>
        <p:grpSpPr>
          <a:xfrm>
            <a:off x="8407397" y="2034004"/>
            <a:ext cx="1342578" cy="4102322"/>
            <a:chOff x="2079167" y="2005"/>
            <a:chExt cx="1342578" cy="4102322"/>
          </a:xfrm>
        </p:grpSpPr>
        <p:sp>
          <p:nvSpPr>
            <p:cNvPr id="383" name="Google Shape;383;p23"/>
            <p:cNvSpPr/>
            <p:nvPr/>
          </p:nvSpPr>
          <p:spPr>
            <a:xfrm>
              <a:off x="2079167" y="2005"/>
              <a:ext cx="1342578" cy="745876"/>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4" name="Google Shape;384;p23"/>
            <p:cNvSpPr txBox="1"/>
            <p:nvPr/>
          </p:nvSpPr>
          <p:spPr>
            <a:xfrm>
              <a:off x="2101013" y="23851"/>
              <a:ext cx="1298886" cy="70218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b="0" i="0" lang="en-US" sz="1800" u="none" cap="none" strike="noStrike">
                  <a:solidFill>
                    <a:schemeClr val="dk1"/>
                  </a:solidFill>
                  <a:latin typeface="Rockwell"/>
                  <a:ea typeface="Rockwell"/>
                  <a:cs typeface="Rockwell"/>
                  <a:sym typeface="Rockwell"/>
                </a:rPr>
                <a:t>Evaluation</a:t>
              </a:r>
              <a:endParaRPr b="0" i="0" sz="1800" u="none" cap="none" strike="noStrike">
                <a:solidFill>
                  <a:schemeClr val="dk1"/>
                </a:solidFill>
                <a:latin typeface="Rockwell"/>
                <a:ea typeface="Rockwell"/>
                <a:cs typeface="Rockwell"/>
                <a:sym typeface="Rockwell"/>
              </a:endParaRPr>
            </a:p>
          </p:txBody>
        </p:sp>
        <p:sp>
          <p:nvSpPr>
            <p:cNvPr id="385" name="Google Shape;385;p23"/>
            <p:cNvSpPr/>
            <p:nvPr/>
          </p:nvSpPr>
          <p:spPr>
            <a:xfrm rot="5400000">
              <a:off x="2610605" y="766528"/>
              <a:ext cx="279703" cy="335644"/>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6" name="Google Shape;386;p23"/>
            <p:cNvSpPr txBox="1"/>
            <p:nvPr/>
          </p:nvSpPr>
          <p:spPr>
            <a:xfrm>
              <a:off x="2649764" y="794499"/>
              <a:ext cx="201386" cy="19579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solidFill>
                  <a:schemeClr val="dk1"/>
                </a:solidFill>
                <a:latin typeface="Rockwell"/>
                <a:ea typeface="Rockwell"/>
                <a:cs typeface="Rockwell"/>
                <a:sym typeface="Rockwell"/>
              </a:endParaRPr>
            </a:p>
          </p:txBody>
        </p:sp>
        <p:sp>
          <p:nvSpPr>
            <p:cNvPr id="387" name="Google Shape;387;p23"/>
            <p:cNvSpPr/>
            <p:nvPr/>
          </p:nvSpPr>
          <p:spPr>
            <a:xfrm>
              <a:off x="2079167" y="1120820"/>
              <a:ext cx="1342578" cy="745876"/>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8" name="Google Shape;388;p23"/>
            <p:cNvSpPr txBox="1"/>
            <p:nvPr/>
          </p:nvSpPr>
          <p:spPr>
            <a:xfrm>
              <a:off x="2101013" y="1142666"/>
              <a:ext cx="1298886" cy="70218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b="0" i="0" lang="en-US" sz="1800" u="none" cap="none" strike="noStrike">
                  <a:solidFill>
                    <a:schemeClr val="dk1"/>
                  </a:solidFill>
                  <a:latin typeface="Rockwell"/>
                  <a:ea typeface="Rockwell"/>
                  <a:cs typeface="Rockwell"/>
                  <a:sym typeface="Rockwell"/>
                </a:rPr>
                <a:t>Evaluation</a:t>
              </a:r>
              <a:endParaRPr b="0" i="0" sz="1800" u="none" cap="none" strike="noStrike">
                <a:solidFill>
                  <a:schemeClr val="dk1"/>
                </a:solidFill>
                <a:latin typeface="Rockwell"/>
                <a:ea typeface="Rockwell"/>
                <a:cs typeface="Rockwell"/>
                <a:sym typeface="Rockwell"/>
              </a:endParaRPr>
            </a:p>
          </p:txBody>
        </p:sp>
        <p:sp>
          <p:nvSpPr>
            <p:cNvPr id="389" name="Google Shape;389;p23"/>
            <p:cNvSpPr/>
            <p:nvPr/>
          </p:nvSpPr>
          <p:spPr>
            <a:xfrm rot="5400000">
              <a:off x="2610605" y="1885344"/>
              <a:ext cx="279703" cy="335644"/>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90" name="Google Shape;390;p23"/>
            <p:cNvSpPr txBox="1"/>
            <p:nvPr/>
          </p:nvSpPr>
          <p:spPr>
            <a:xfrm>
              <a:off x="2649764" y="1913315"/>
              <a:ext cx="201386" cy="19579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solidFill>
                  <a:schemeClr val="dk1"/>
                </a:solidFill>
                <a:latin typeface="Rockwell"/>
                <a:ea typeface="Rockwell"/>
                <a:cs typeface="Rockwell"/>
                <a:sym typeface="Rockwell"/>
              </a:endParaRPr>
            </a:p>
          </p:txBody>
        </p:sp>
        <p:sp>
          <p:nvSpPr>
            <p:cNvPr id="391" name="Google Shape;391;p23"/>
            <p:cNvSpPr/>
            <p:nvPr/>
          </p:nvSpPr>
          <p:spPr>
            <a:xfrm>
              <a:off x="2079167" y="2239635"/>
              <a:ext cx="1342578" cy="745876"/>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92" name="Google Shape;392;p23"/>
            <p:cNvSpPr txBox="1"/>
            <p:nvPr/>
          </p:nvSpPr>
          <p:spPr>
            <a:xfrm>
              <a:off x="2101013" y="2261481"/>
              <a:ext cx="1298886" cy="70218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b="0" i="0" lang="en-US" sz="1800" u="none" cap="none" strike="noStrike">
                  <a:solidFill>
                    <a:schemeClr val="dk1"/>
                  </a:solidFill>
                  <a:latin typeface="Rockwell"/>
                  <a:ea typeface="Rockwell"/>
                  <a:cs typeface="Rockwell"/>
                  <a:sym typeface="Rockwell"/>
                </a:rPr>
                <a:t>Evaluation</a:t>
              </a:r>
              <a:endParaRPr b="0" i="0" sz="1800" u="none" cap="none" strike="noStrike">
                <a:solidFill>
                  <a:schemeClr val="dk1"/>
                </a:solidFill>
                <a:latin typeface="Rockwell"/>
                <a:ea typeface="Rockwell"/>
                <a:cs typeface="Rockwell"/>
                <a:sym typeface="Rockwell"/>
              </a:endParaRPr>
            </a:p>
          </p:txBody>
        </p:sp>
        <p:sp>
          <p:nvSpPr>
            <p:cNvPr id="393" name="Google Shape;393;p23"/>
            <p:cNvSpPr/>
            <p:nvPr/>
          </p:nvSpPr>
          <p:spPr>
            <a:xfrm rot="5400000">
              <a:off x="2610605" y="3004159"/>
              <a:ext cx="279703" cy="335644"/>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94" name="Google Shape;394;p23"/>
            <p:cNvSpPr txBox="1"/>
            <p:nvPr/>
          </p:nvSpPr>
          <p:spPr>
            <a:xfrm>
              <a:off x="2649764" y="3032130"/>
              <a:ext cx="201386" cy="19579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400" u="none" cap="none" strike="noStrike">
                <a:solidFill>
                  <a:schemeClr val="dk1"/>
                </a:solidFill>
                <a:latin typeface="Rockwell"/>
                <a:ea typeface="Rockwell"/>
                <a:cs typeface="Rockwell"/>
                <a:sym typeface="Rockwell"/>
              </a:endParaRPr>
            </a:p>
          </p:txBody>
        </p:sp>
        <p:sp>
          <p:nvSpPr>
            <p:cNvPr id="395" name="Google Shape;395;p23"/>
            <p:cNvSpPr/>
            <p:nvPr/>
          </p:nvSpPr>
          <p:spPr>
            <a:xfrm>
              <a:off x="2079167" y="3358451"/>
              <a:ext cx="1342578" cy="745876"/>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96" name="Google Shape;396;p23"/>
            <p:cNvSpPr txBox="1"/>
            <p:nvPr/>
          </p:nvSpPr>
          <p:spPr>
            <a:xfrm>
              <a:off x="2101013" y="3380297"/>
              <a:ext cx="1298886" cy="70218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b="0" i="0" lang="en-US" sz="1800" u="none" cap="none" strike="noStrike">
                  <a:solidFill>
                    <a:schemeClr val="dk1"/>
                  </a:solidFill>
                  <a:latin typeface="Rockwell"/>
                  <a:ea typeface="Rockwell"/>
                  <a:cs typeface="Rockwell"/>
                  <a:sym typeface="Rockwell"/>
                </a:rPr>
                <a:t>Evaluation</a:t>
              </a:r>
              <a:endParaRPr b="0" i="0" sz="1800" u="none" cap="none" strike="noStrike">
                <a:solidFill>
                  <a:schemeClr val="dk1"/>
                </a:solidFill>
                <a:latin typeface="Rockwell"/>
                <a:ea typeface="Rockwell"/>
                <a:cs typeface="Rockwell"/>
                <a:sym typeface="Rockwell"/>
              </a:endParaRPr>
            </a:p>
          </p:txBody>
        </p:sp>
      </p:grpSp>
      <p:cxnSp>
        <p:nvCxnSpPr>
          <p:cNvPr id="397" name="Google Shape;397;p23"/>
          <p:cNvCxnSpPr/>
          <p:nvPr/>
        </p:nvCxnSpPr>
        <p:spPr>
          <a:xfrm flipH="1" rot="5400000">
            <a:off x="5760324" y="1308063"/>
            <a:ext cx="4822500" cy="4122000"/>
          </a:xfrm>
          <a:prstGeom prst="bentConnector3">
            <a:avLst>
              <a:gd fmla="val 100260" name="adj1"/>
            </a:avLst>
          </a:prstGeom>
          <a:noFill/>
          <a:ln cap="flat" cmpd="sng" w="28575">
            <a:solidFill>
              <a:schemeClr val="dk1"/>
            </a:solidFill>
            <a:prstDash val="solid"/>
            <a:round/>
            <a:headEnd len="sm" w="sm" type="none"/>
            <a:tailEnd len="med" w="med" type="triangle"/>
          </a:ln>
        </p:spPr>
      </p:cxnSp>
      <p:cxnSp>
        <p:nvCxnSpPr>
          <p:cNvPr id="398" name="Google Shape;398;p23"/>
          <p:cNvCxnSpPr/>
          <p:nvPr/>
        </p:nvCxnSpPr>
        <p:spPr>
          <a:xfrm flipH="1" rot="-5400000">
            <a:off x="1458557" y="2663500"/>
            <a:ext cx="3643200" cy="551400"/>
          </a:xfrm>
          <a:prstGeom prst="bentConnector3">
            <a:avLst>
              <a:gd fmla="val 100595" name="adj1"/>
            </a:avLst>
          </a:prstGeom>
          <a:noFill/>
          <a:ln cap="flat" cmpd="sng" w="28575">
            <a:solidFill>
              <a:schemeClr val="dk1"/>
            </a:solidFill>
            <a:prstDash val="solid"/>
            <a:round/>
            <a:headEnd len="sm" w="sm" type="none"/>
            <a:tailEnd len="med" w="med" type="triangle"/>
          </a:ln>
        </p:spPr>
      </p:cxnSp>
      <p:cxnSp>
        <p:nvCxnSpPr>
          <p:cNvPr id="399" name="Google Shape;399;p23"/>
          <p:cNvCxnSpPr/>
          <p:nvPr/>
        </p:nvCxnSpPr>
        <p:spPr>
          <a:xfrm>
            <a:off x="3004456" y="3566087"/>
            <a:ext cx="972458" cy="0"/>
          </a:xfrm>
          <a:prstGeom prst="straightConnector1">
            <a:avLst/>
          </a:prstGeom>
          <a:noFill/>
          <a:ln cap="flat" cmpd="sng" w="28575">
            <a:solidFill>
              <a:schemeClr val="dk1"/>
            </a:solidFill>
            <a:prstDash val="solid"/>
            <a:round/>
            <a:headEnd len="sm" w="sm" type="none"/>
            <a:tailEnd len="med" w="med" type="triangle"/>
          </a:ln>
        </p:spPr>
      </p:cxnSp>
      <p:cxnSp>
        <p:nvCxnSpPr>
          <p:cNvPr id="400" name="Google Shape;400;p23"/>
          <p:cNvCxnSpPr/>
          <p:nvPr/>
        </p:nvCxnSpPr>
        <p:spPr>
          <a:xfrm rot="10800000">
            <a:off x="2975431" y="1117599"/>
            <a:ext cx="1001483" cy="0"/>
          </a:xfrm>
          <a:prstGeom prst="straightConnector1">
            <a:avLst/>
          </a:prstGeom>
          <a:noFill/>
          <a:ln cap="flat" cmpd="sng" w="28575">
            <a:solidFill>
              <a:schemeClr val="dk1"/>
            </a:solidFill>
            <a:prstDash val="solid"/>
            <a:round/>
            <a:headEnd len="sm" w="sm" type="none"/>
            <a:tailEnd len="med" w="med" type="triangle"/>
          </a:ln>
        </p:spPr>
      </p:cxnSp>
      <p:cxnSp>
        <p:nvCxnSpPr>
          <p:cNvPr id="401" name="Google Shape;401;p23"/>
          <p:cNvCxnSpPr/>
          <p:nvPr/>
        </p:nvCxnSpPr>
        <p:spPr>
          <a:xfrm>
            <a:off x="3004456" y="2332373"/>
            <a:ext cx="972458" cy="0"/>
          </a:xfrm>
          <a:prstGeom prst="straightConnector1">
            <a:avLst/>
          </a:prstGeom>
          <a:noFill/>
          <a:ln cap="flat" cmpd="sng" w="28575">
            <a:solidFill>
              <a:schemeClr val="dk1"/>
            </a:solidFill>
            <a:prstDash val="solid"/>
            <a:round/>
            <a:headEnd len="sm" w="sm" type="none"/>
            <a:tailEnd len="med" w="med" type="triangle"/>
          </a:ln>
        </p:spPr>
      </p:cxnSp>
      <p:cxnSp>
        <p:nvCxnSpPr>
          <p:cNvPr id="402" name="Google Shape;402;p23"/>
          <p:cNvCxnSpPr/>
          <p:nvPr/>
        </p:nvCxnSpPr>
        <p:spPr>
          <a:xfrm>
            <a:off x="6008914" y="2332373"/>
            <a:ext cx="2336800" cy="0"/>
          </a:xfrm>
          <a:prstGeom prst="straightConnector1">
            <a:avLst/>
          </a:prstGeom>
          <a:noFill/>
          <a:ln cap="flat" cmpd="sng" w="28575">
            <a:solidFill>
              <a:schemeClr val="dk1"/>
            </a:solidFill>
            <a:prstDash val="solid"/>
            <a:round/>
            <a:headEnd len="med" w="med" type="triangle"/>
            <a:tailEnd len="med" w="med" type="triangle"/>
          </a:ln>
        </p:spPr>
      </p:cxnSp>
      <p:cxnSp>
        <p:nvCxnSpPr>
          <p:cNvPr id="403" name="Google Shape;403;p23"/>
          <p:cNvCxnSpPr/>
          <p:nvPr/>
        </p:nvCxnSpPr>
        <p:spPr>
          <a:xfrm>
            <a:off x="6008914" y="3568917"/>
            <a:ext cx="2336800" cy="0"/>
          </a:xfrm>
          <a:prstGeom prst="straightConnector1">
            <a:avLst/>
          </a:prstGeom>
          <a:noFill/>
          <a:ln cap="flat" cmpd="sng" w="28575">
            <a:solidFill>
              <a:schemeClr val="dk1"/>
            </a:solidFill>
            <a:prstDash val="solid"/>
            <a:round/>
            <a:headEnd len="med" w="med" type="triangle"/>
            <a:tailEnd len="med" w="med" type="triangle"/>
          </a:ln>
        </p:spPr>
      </p:cxnSp>
      <p:cxnSp>
        <p:nvCxnSpPr>
          <p:cNvPr id="404" name="Google Shape;404;p23"/>
          <p:cNvCxnSpPr/>
          <p:nvPr/>
        </p:nvCxnSpPr>
        <p:spPr>
          <a:xfrm>
            <a:off x="5972628" y="4640144"/>
            <a:ext cx="2336800" cy="0"/>
          </a:xfrm>
          <a:prstGeom prst="straightConnector1">
            <a:avLst/>
          </a:prstGeom>
          <a:noFill/>
          <a:ln cap="flat" cmpd="sng" w="28575">
            <a:solidFill>
              <a:schemeClr val="dk1"/>
            </a:solidFill>
            <a:prstDash val="solid"/>
            <a:round/>
            <a:headEnd len="med" w="med" type="triangle"/>
            <a:tailEnd len="med" w="med" type="triangle"/>
          </a:ln>
        </p:spPr>
      </p:cxnSp>
      <p:cxnSp>
        <p:nvCxnSpPr>
          <p:cNvPr id="405" name="Google Shape;405;p23"/>
          <p:cNvCxnSpPr/>
          <p:nvPr/>
        </p:nvCxnSpPr>
        <p:spPr>
          <a:xfrm>
            <a:off x="6008914" y="5780313"/>
            <a:ext cx="2336800" cy="0"/>
          </a:xfrm>
          <a:prstGeom prst="straightConnector1">
            <a:avLst/>
          </a:prstGeom>
          <a:noFill/>
          <a:ln cap="flat" cmpd="sng" w="28575">
            <a:solidFill>
              <a:schemeClr val="dk1"/>
            </a:solidFill>
            <a:prstDash val="solid"/>
            <a:round/>
            <a:headEnd len="med" w="med" type="triangle"/>
            <a:tailEnd len="med" w="med" type="triangle"/>
          </a:ln>
        </p:spPr>
      </p:cxnSp>
      <p:cxnSp>
        <p:nvCxnSpPr>
          <p:cNvPr id="406" name="Google Shape;406;p23"/>
          <p:cNvCxnSpPr/>
          <p:nvPr/>
        </p:nvCxnSpPr>
        <p:spPr>
          <a:xfrm flipH="1">
            <a:off x="6008914" y="2547256"/>
            <a:ext cx="2300515" cy="821871"/>
          </a:xfrm>
          <a:prstGeom prst="straightConnector1">
            <a:avLst/>
          </a:prstGeom>
          <a:noFill/>
          <a:ln cap="flat" cmpd="sng" w="28575">
            <a:solidFill>
              <a:schemeClr val="dk1"/>
            </a:solidFill>
            <a:prstDash val="solid"/>
            <a:round/>
            <a:headEnd len="sm" w="sm" type="none"/>
            <a:tailEnd len="med" w="med" type="triangle"/>
          </a:ln>
        </p:spPr>
      </p:cxnSp>
      <p:cxnSp>
        <p:nvCxnSpPr>
          <p:cNvPr id="407" name="Google Shape;407;p23"/>
          <p:cNvCxnSpPr/>
          <p:nvPr/>
        </p:nvCxnSpPr>
        <p:spPr>
          <a:xfrm flipH="1">
            <a:off x="6008914" y="3700950"/>
            <a:ext cx="2300515" cy="821871"/>
          </a:xfrm>
          <a:prstGeom prst="straightConnector1">
            <a:avLst/>
          </a:prstGeom>
          <a:noFill/>
          <a:ln cap="flat" cmpd="sng" w="28575">
            <a:solidFill>
              <a:schemeClr val="dk1"/>
            </a:solidFill>
            <a:prstDash val="solid"/>
            <a:round/>
            <a:headEnd len="sm" w="sm" type="none"/>
            <a:tailEnd len="med" w="med" type="triangle"/>
          </a:ln>
        </p:spPr>
      </p:cxnSp>
      <p:cxnSp>
        <p:nvCxnSpPr>
          <p:cNvPr id="408" name="Google Shape;408;p23"/>
          <p:cNvCxnSpPr/>
          <p:nvPr/>
        </p:nvCxnSpPr>
        <p:spPr>
          <a:xfrm flipH="1">
            <a:off x="6027056" y="4826410"/>
            <a:ext cx="2300515" cy="821871"/>
          </a:xfrm>
          <a:prstGeom prst="straightConnector1">
            <a:avLst/>
          </a:prstGeom>
          <a:noFill/>
          <a:ln cap="flat" cmpd="sng" w="28575">
            <a:solidFill>
              <a:schemeClr val="dk1"/>
            </a:solidFill>
            <a:prstDash val="solid"/>
            <a:round/>
            <a:headEnd len="sm" w="sm" type="none"/>
            <a:tailEnd len="med" w="med" type="triangle"/>
          </a:ln>
        </p:spPr>
      </p:cxnSp>
      <p:cxnSp>
        <p:nvCxnSpPr>
          <p:cNvPr id="409" name="Google Shape;409;p23"/>
          <p:cNvCxnSpPr/>
          <p:nvPr/>
        </p:nvCxnSpPr>
        <p:spPr>
          <a:xfrm flipH="1">
            <a:off x="9782629" y="5741911"/>
            <a:ext cx="449946" cy="38402"/>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USABILITY OBJECTIVE</a:t>
            </a:r>
            <a:endParaRPr/>
          </a:p>
        </p:txBody>
      </p:sp>
      <p:sp>
        <p:nvSpPr>
          <p:cNvPr id="415" name="Google Shape;415;p24"/>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Usability objective should be a part of the requirement.</a:t>
            </a:r>
            <a:endParaRPr/>
          </a:p>
          <a:p>
            <a:pPr indent="-182880" lvl="0" marL="182880" rtl="0" algn="l">
              <a:lnSpc>
                <a:spcPct val="90000"/>
              </a:lnSpc>
              <a:spcBef>
                <a:spcPts val="1200"/>
              </a:spcBef>
              <a:spcAft>
                <a:spcPts val="0"/>
              </a:spcAft>
              <a:buSzPts val="1700"/>
              <a:buChar char="▪"/>
            </a:pPr>
            <a:r>
              <a:rPr lang="en-US"/>
              <a:t>Objective - 1:</a:t>
            </a:r>
            <a:endParaRPr/>
          </a:p>
          <a:p>
            <a:pPr indent="-182880" lvl="1" marL="457200" rtl="0" algn="l">
              <a:lnSpc>
                <a:spcPct val="90000"/>
              </a:lnSpc>
              <a:spcBef>
                <a:spcPts val="400"/>
              </a:spcBef>
              <a:spcAft>
                <a:spcPts val="0"/>
              </a:spcAft>
              <a:buSzPts val="1530"/>
              <a:buChar char="▪"/>
            </a:pPr>
            <a:r>
              <a:rPr lang="en-US"/>
              <a:t>System to Teach Class-5 Mathematics</a:t>
            </a:r>
            <a:endParaRPr/>
          </a:p>
          <a:p>
            <a:pPr indent="-182880" lvl="1" marL="457200" rtl="0" algn="l">
              <a:lnSpc>
                <a:spcPct val="90000"/>
              </a:lnSpc>
              <a:spcBef>
                <a:spcPts val="600"/>
              </a:spcBef>
              <a:spcAft>
                <a:spcPts val="0"/>
              </a:spcAft>
              <a:buSzPts val="1530"/>
              <a:buChar char="▪"/>
            </a:pPr>
            <a:r>
              <a:rPr lang="en-US"/>
              <a:t>Should be used by students of age 8, without manual</a:t>
            </a:r>
            <a:endParaRPr/>
          </a:p>
          <a:p>
            <a:pPr indent="-182880" lvl="1" marL="457200" rtl="0" algn="l">
              <a:lnSpc>
                <a:spcPct val="90000"/>
              </a:lnSpc>
              <a:spcBef>
                <a:spcPts val="600"/>
              </a:spcBef>
              <a:spcAft>
                <a:spcPts val="0"/>
              </a:spcAft>
              <a:buSzPts val="1530"/>
              <a:buChar char="▪"/>
            </a:pPr>
            <a:r>
              <a:rPr lang="en-US"/>
              <a:t>Should enable students to learn 80% of the unit 4 in 15 Minutes.</a:t>
            </a:r>
            <a:endParaRPr/>
          </a:p>
          <a:p>
            <a:pPr indent="-85725" lvl="1" marL="457200" rtl="0" algn="l">
              <a:lnSpc>
                <a:spcPct val="90000"/>
              </a:lnSpc>
              <a:spcBef>
                <a:spcPts val="600"/>
              </a:spcBef>
              <a:spcAft>
                <a:spcPts val="0"/>
              </a:spcAft>
              <a:buSzPts val="1530"/>
              <a:buNone/>
            </a:pPr>
            <a:r>
              <a:t/>
            </a:r>
            <a:endParaRPr/>
          </a:p>
          <a:p>
            <a:pPr indent="-182880" lvl="0" marL="182880" rtl="0" algn="l">
              <a:lnSpc>
                <a:spcPct val="90000"/>
              </a:lnSpc>
              <a:spcBef>
                <a:spcPts val="1400"/>
              </a:spcBef>
              <a:spcAft>
                <a:spcPts val="0"/>
              </a:spcAft>
              <a:buSzPts val="1700"/>
              <a:buChar char="▪"/>
            </a:pPr>
            <a:r>
              <a:rPr lang="en-US"/>
              <a:t>Objective – 2</a:t>
            </a:r>
            <a:endParaRPr/>
          </a:p>
          <a:p>
            <a:pPr indent="-182880" lvl="1" marL="457200" rtl="0" algn="l">
              <a:lnSpc>
                <a:spcPct val="90000"/>
              </a:lnSpc>
              <a:spcBef>
                <a:spcPts val="400"/>
              </a:spcBef>
              <a:spcAft>
                <a:spcPts val="0"/>
              </a:spcAft>
              <a:buSzPts val="1530"/>
              <a:buChar char="▪"/>
            </a:pPr>
            <a:r>
              <a:rPr lang="en-US"/>
              <a:t>An Bank teller system to answer customer enquiries</a:t>
            </a:r>
            <a:endParaRPr/>
          </a:p>
          <a:p>
            <a:pPr indent="-182880" lvl="1" marL="457200" rtl="0" algn="l">
              <a:lnSpc>
                <a:spcPct val="90000"/>
              </a:lnSpc>
              <a:spcBef>
                <a:spcPts val="600"/>
              </a:spcBef>
              <a:spcAft>
                <a:spcPts val="0"/>
              </a:spcAft>
              <a:buSzPts val="1530"/>
              <a:buChar char="▪"/>
            </a:pPr>
            <a:r>
              <a:rPr lang="en-US"/>
              <a:t>Teller will be given one week training course followed by one month job training.</a:t>
            </a:r>
            <a:endParaRPr/>
          </a:p>
          <a:p>
            <a:pPr indent="-182880" lvl="1" marL="457200" rtl="0" algn="l">
              <a:lnSpc>
                <a:spcPct val="90000"/>
              </a:lnSpc>
              <a:spcBef>
                <a:spcPts val="600"/>
              </a:spcBef>
              <a:spcAft>
                <a:spcPts val="0"/>
              </a:spcAft>
              <a:buSzPts val="1530"/>
              <a:buChar char="▪"/>
            </a:pPr>
            <a:r>
              <a:rPr lang="en-US"/>
              <a:t>After training the teller should able to deal with 85% of customer requirements in 3 minutes.</a:t>
            </a:r>
            <a:endParaRPr/>
          </a:p>
          <a:p>
            <a:pPr indent="-85725" lvl="1" marL="457200" rtl="0" algn="l">
              <a:lnSpc>
                <a:spcPct val="90000"/>
              </a:lnSpc>
              <a:spcBef>
                <a:spcPts val="600"/>
              </a:spcBef>
              <a:spcAft>
                <a:spcPts val="0"/>
              </a:spcAft>
              <a:buSzPts val="1530"/>
              <a:buNone/>
            </a:pPr>
            <a:r>
              <a:t/>
            </a:r>
            <a:endParaRPr/>
          </a:p>
          <a:p>
            <a:pPr indent="-74929" lvl="0" marL="182880" rtl="0" algn="l">
              <a:lnSpc>
                <a:spcPct val="90000"/>
              </a:lnSpc>
              <a:spcBef>
                <a:spcPts val="1400"/>
              </a:spcBef>
              <a:spcAft>
                <a:spcPts val="0"/>
              </a:spcAft>
              <a:buSzPts val="17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USABILITY OBJECTIVE (CONTD.,)</a:t>
            </a:r>
            <a:endParaRPr/>
          </a:p>
        </p:txBody>
      </p:sp>
      <p:sp>
        <p:nvSpPr>
          <p:cNvPr id="421" name="Google Shape;421;p25"/>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Inference:</a:t>
            </a:r>
            <a:endParaRPr/>
          </a:p>
          <a:p>
            <a:pPr indent="-74929" lvl="0" marL="182880" rtl="0" algn="l">
              <a:lnSpc>
                <a:spcPct val="90000"/>
              </a:lnSpc>
              <a:spcBef>
                <a:spcPts val="1200"/>
              </a:spcBef>
              <a:spcAft>
                <a:spcPts val="0"/>
              </a:spcAft>
              <a:buSzPts val="1700"/>
              <a:buNone/>
            </a:pPr>
            <a:r>
              <a:t/>
            </a:r>
            <a:endParaRPr/>
          </a:p>
          <a:p>
            <a:pPr indent="-182880" lvl="1" marL="457200" rtl="0" algn="l">
              <a:lnSpc>
                <a:spcPct val="90000"/>
              </a:lnSpc>
              <a:spcBef>
                <a:spcPts val="400"/>
              </a:spcBef>
              <a:spcAft>
                <a:spcPts val="0"/>
              </a:spcAft>
              <a:buSzPts val="1530"/>
              <a:buChar char="▪"/>
            </a:pPr>
            <a:r>
              <a:rPr lang="en-US"/>
              <a:t>Objective 1 may consider multimedia user interface with graphics &amp; sound</a:t>
            </a:r>
            <a:endParaRPr/>
          </a:p>
          <a:p>
            <a:pPr indent="-85725" lvl="1" marL="457200" rtl="0" algn="l">
              <a:lnSpc>
                <a:spcPct val="90000"/>
              </a:lnSpc>
              <a:spcBef>
                <a:spcPts val="600"/>
              </a:spcBef>
              <a:spcAft>
                <a:spcPts val="0"/>
              </a:spcAft>
              <a:buSzPts val="1530"/>
              <a:buNone/>
            </a:pPr>
            <a:r>
              <a:t/>
            </a:r>
            <a:endParaRPr/>
          </a:p>
          <a:p>
            <a:pPr indent="-182880" lvl="1" marL="457200" rtl="0" algn="l">
              <a:lnSpc>
                <a:spcPct val="90000"/>
              </a:lnSpc>
              <a:spcBef>
                <a:spcPts val="600"/>
              </a:spcBef>
              <a:spcAft>
                <a:spcPts val="0"/>
              </a:spcAft>
              <a:buSzPts val="1530"/>
              <a:buChar char="▪"/>
            </a:pPr>
            <a:r>
              <a:rPr lang="en-US"/>
              <a:t>Objective 2 will be dealing with speed and effectiveness.</a:t>
            </a:r>
            <a:endParaRPr/>
          </a:p>
          <a:p>
            <a:pPr indent="0" lvl="1" marL="274320" rtl="0" algn="l">
              <a:lnSpc>
                <a:spcPct val="90000"/>
              </a:lnSpc>
              <a:spcBef>
                <a:spcPts val="600"/>
              </a:spcBef>
              <a:spcAft>
                <a:spcPts val="0"/>
              </a:spcAft>
              <a:buSzPts val="1530"/>
              <a:buNone/>
            </a:pPr>
            <a:r>
              <a:t/>
            </a:r>
            <a:endParaRPr/>
          </a:p>
          <a:p>
            <a:pPr indent="0" lvl="1" marL="274320" rtl="0" algn="l">
              <a:lnSpc>
                <a:spcPct val="90000"/>
              </a:lnSpc>
              <a:spcBef>
                <a:spcPts val="600"/>
              </a:spcBef>
              <a:spcAft>
                <a:spcPts val="0"/>
              </a:spcAft>
              <a:buSzPts val="1530"/>
              <a:buNone/>
            </a:pPr>
            <a:r>
              <a:t/>
            </a:r>
            <a:endParaRPr/>
          </a:p>
          <a:p>
            <a:pPr indent="0" lvl="0" marL="0" rtl="0" algn="l">
              <a:lnSpc>
                <a:spcPct val="90000"/>
              </a:lnSpc>
              <a:spcBef>
                <a:spcPts val="1400"/>
              </a:spcBef>
              <a:spcAft>
                <a:spcPts val="0"/>
              </a:spcAft>
              <a:buSzPts val="1700"/>
              <a:buNone/>
            </a:pPr>
            <a:r>
              <a:rPr lang="en-US"/>
              <a:t>So the software designer needs to be clear what the objective are before design begins.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6"/>
          <p:cNvSpPr txBox="1"/>
          <p:nvPr>
            <p:ph type="title"/>
          </p:nvPr>
        </p:nvSpPr>
        <p:spPr>
          <a:xfrm rot="-5400000">
            <a:off x="-1053374" y="2607855"/>
            <a:ext cx="5687568" cy="144112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00000"/>
              <a:buFont typeface="Rockwell"/>
              <a:buNone/>
            </a:pPr>
            <a:r>
              <a:rPr b="1" lang="en-US"/>
              <a:t>STAGES IN USABILITY SPECIFICATION &amp; EVALUATION</a:t>
            </a:r>
            <a:endParaRPr b="1"/>
          </a:p>
        </p:txBody>
      </p:sp>
      <p:grpSp>
        <p:nvGrpSpPr>
          <p:cNvPr id="427" name="Google Shape;427;p26"/>
          <p:cNvGrpSpPr/>
          <p:nvPr/>
        </p:nvGrpSpPr>
        <p:grpSpPr>
          <a:xfrm>
            <a:off x="4945152" y="251401"/>
            <a:ext cx="5161010" cy="6351571"/>
            <a:chOff x="1055322" y="4657"/>
            <a:chExt cx="5161010" cy="6351571"/>
          </a:xfrm>
        </p:grpSpPr>
        <p:sp>
          <p:nvSpPr>
            <p:cNvPr id="428" name="Google Shape;428;p26"/>
            <p:cNvSpPr/>
            <p:nvPr/>
          </p:nvSpPr>
          <p:spPr>
            <a:xfrm>
              <a:off x="1055322" y="4657"/>
              <a:ext cx="5161010" cy="55231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txBox="1"/>
            <p:nvPr/>
          </p:nvSpPr>
          <p:spPr>
            <a:xfrm>
              <a:off x="1071499" y="20834"/>
              <a:ext cx="5128656" cy="519956"/>
            </a:xfrm>
            <a:prstGeom prst="rect">
              <a:avLst/>
            </a:prstGeom>
            <a:noFill/>
            <a:ln>
              <a:noFill/>
            </a:ln>
          </p:spPr>
          <p:txBody>
            <a:bodyPr anchorCtr="0" anchor="ctr" bIns="60950" lIns="60950" spcFirstLastPara="1" rIns="60950" wrap="square" tIns="60950">
              <a:noAutofit/>
            </a:bodyPr>
            <a:lstStyle/>
            <a:p>
              <a:pPr indent="0" lvl="0" marL="0" rtl="0" algn="l">
                <a:spcBef>
                  <a:spcPts val="0"/>
                </a:spcBef>
                <a:spcAft>
                  <a:spcPts val="0"/>
                </a:spcAft>
                <a:buClr>
                  <a:schemeClr val="lt1"/>
                </a:buClr>
                <a:buSzPts val="1600"/>
                <a:buFont typeface="Arial"/>
                <a:buNone/>
              </a:pPr>
              <a:r>
                <a:rPr lang="en-US"/>
                <a:t>Stage:1 User &amp; Task Analysis</a:t>
              </a:r>
              <a:endParaRPr/>
            </a:p>
          </p:txBody>
        </p:sp>
        <p:sp>
          <p:nvSpPr>
            <p:cNvPr id="430" name="Google Shape;430;p26"/>
            <p:cNvSpPr/>
            <p:nvPr/>
          </p:nvSpPr>
          <p:spPr>
            <a:xfrm rot="5400000">
              <a:off x="3393906" y="570775"/>
              <a:ext cx="483842" cy="248539"/>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txBox="1"/>
            <p:nvPr/>
          </p:nvSpPr>
          <p:spPr>
            <a:xfrm>
              <a:off x="3561265" y="453124"/>
              <a:ext cx="149123" cy="4092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32" name="Google Shape;432;p26"/>
            <p:cNvSpPr/>
            <p:nvPr/>
          </p:nvSpPr>
          <p:spPr>
            <a:xfrm>
              <a:off x="1055322" y="833123"/>
              <a:ext cx="5161010" cy="55231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txBox="1"/>
            <p:nvPr/>
          </p:nvSpPr>
          <p:spPr>
            <a:xfrm>
              <a:off x="1071499" y="849300"/>
              <a:ext cx="5128656" cy="519956"/>
            </a:xfrm>
            <a:prstGeom prst="rect">
              <a:avLst/>
            </a:prstGeom>
            <a:noFill/>
            <a:ln>
              <a:noFill/>
            </a:ln>
          </p:spPr>
          <p:txBody>
            <a:bodyPr anchorCtr="0" anchor="ctr" bIns="60950" lIns="60950" spcFirstLastPara="1" rIns="60950" wrap="square" tIns="60950">
              <a:noAutofit/>
            </a:bodyPr>
            <a:lstStyle/>
            <a:p>
              <a:pPr indent="0" lvl="0" marL="0" rtl="0" algn="l">
                <a:spcBef>
                  <a:spcPts val="0"/>
                </a:spcBef>
                <a:spcAft>
                  <a:spcPts val="0"/>
                </a:spcAft>
                <a:buClr>
                  <a:schemeClr val="lt1"/>
                </a:buClr>
                <a:buSzPts val="1600"/>
                <a:buFont typeface="Arial"/>
                <a:buNone/>
              </a:pPr>
              <a:r>
                <a:rPr lang="en-US"/>
                <a:t>Stage:2 Set Usability objectives and success criteria for critical tasks</a:t>
              </a:r>
              <a:endParaRPr/>
            </a:p>
          </p:txBody>
        </p:sp>
        <p:sp>
          <p:nvSpPr>
            <p:cNvPr id="434" name="Google Shape;434;p26"/>
            <p:cNvSpPr/>
            <p:nvPr/>
          </p:nvSpPr>
          <p:spPr>
            <a:xfrm rot="5400000">
              <a:off x="3393906" y="1399241"/>
              <a:ext cx="483842" cy="248539"/>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txBox="1"/>
            <p:nvPr/>
          </p:nvSpPr>
          <p:spPr>
            <a:xfrm>
              <a:off x="3561265" y="1281590"/>
              <a:ext cx="149123" cy="4092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36" name="Google Shape;436;p26"/>
            <p:cNvSpPr/>
            <p:nvPr/>
          </p:nvSpPr>
          <p:spPr>
            <a:xfrm>
              <a:off x="1055322" y="1661588"/>
              <a:ext cx="5161010" cy="55231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txBox="1"/>
            <p:nvPr/>
          </p:nvSpPr>
          <p:spPr>
            <a:xfrm>
              <a:off x="1071499" y="1677765"/>
              <a:ext cx="5128656" cy="519956"/>
            </a:xfrm>
            <a:prstGeom prst="rect">
              <a:avLst/>
            </a:prstGeom>
            <a:noFill/>
            <a:ln>
              <a:noFill/>
            </a:ln>
          </p:spPr>
          <p:txBody>
            <a:bodyPr anchorCtr="0" anchor="ctr" bIns="60950" lIns="60950" spcFirstLastPara="1" rIns="60950" wrap="square" tIns="60950">
              <a:noAutofit/>
            </a:bodyPr>
            <a:lstStyle/>
            <a:p>
              <a:pPr indent="0" lvl="0" marL="0" rtl="0" algn="l">
                <a:spcBef>
                  <a:spcPts val="0"/>
                </a:spcBef>
                <a:spcAft>
                  <a:spcPts val="0"/>
                </a:spcAft>
                <a:buClr>
                  <a:schemeClr val="lt1"/>
                </a:buClr>
                <a:buSzPts val="1600"/>
                <a:buFont typeface="Arial"/>
                <a:buNone/>
              </a:pPr>
              <a:r>
                <a:rPr lang="en-US"/>
                <a:t>Stage:3 Write a usability statement and identify things to be measured</a:t>
              </a:r>
              <a:endParaRPr/>
            </a:p>
          </p:txBody>
        </p:sp>
        <p:sp>
          <p:nvSpPr>
            <p:cNvPr id="438" name="Google Shape;438;p26"/>
            <p:cNvSpPr/>
            <p:nvPr/>
          </p:nvSpPr>
          <p:spPr>
            <a:xfrm flipH="1" rot="-5400000">
              <a:off x="3560791" y="2274716"/>
              <a:ext cx="150072" cy="154522"/>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txBox="1"/>
            <p:nvPr/>
          </p:nvSpPr>
          <p:spPr>
            <a:xfrm rot="10800000">
              <a:off x="3589470" y="2276941"/>
              <a:ext cx="92714" cy="10505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40" name="Google Shape;440;p26"/>
            <p:cNvSpPr/>
            <p:nvPr/>
          </p:nvSpPr>
          <p:spPr>
            <a:xfrm>
              <a:off x="1055322" y="2490054"/>
              <a:ext cx="5161010" cy="552310"/>
            </a:xfrm>
            <a:prstGeom prst="frame">
              <a:avLst>
                <a:gd fmla="val 12500" name="adj1"/>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txBox="1"/>
            <p:nvPr/>
          </p:nvSpPr>
          <p:spPr>
            <a:xfrm>
              <a:off x="1124361" y="2559093"/>
              <a:ext cx="5022932" cy="414232"/>
            </a:xfrm>
            <a:prstGeom prst="rect">
              <a:avLst/>
            </a:prstGeom>
            <a:noFill/>
            <a:ln>
              <a:noFill/>
            </a:ln>
          </p:spPr>
          <p:txBody>
            <a:bodyPr anchorCtr="0" anchor="ctr" bIns="64750" lIns="64750" spcFirstLastPara="1" rIns="64750" wrap="square" tIns="64750">
              <a:noAutofit/>
            </a:bodyPr>
            <a:lstStyle/>
            <a:p>
              <a:pPr indent="0" lvl="0" marL="0" rtl="0" algn="l">
                <a:spcBef>
                  <a:spcPts val="0"/>
                </a:spcBef>
                <a:spcAft>
                  <a:spcPts val="0"/>
                </a:spcAft>
                <a:buClr>
                  <a:schemeClr val="lt1"/>
                </a:buClr>
                <a:buSzPts val="1700"/>
                <a:buFont typeface="Arial"/>
                <a:buNone/>
              </a:pPr>
              <a:r>
                <a:rPr lang="en-US"/>
                <a:t>Design &amp; build the system or prototype</a:t>
              </a:r>
              <a:endParaRPr/>
            </a:p>
          </p:txBody>
        </p:sp>
        <p:sp>
          <p:nvSpPr>
            <p:cNvPr id="442" name="Google Shape;442;p26"/>
            <p:cNvSpPr/>
            <p:nvPr/>
          </p:nvSpPr>
          <p:spPr>
            <a:xfrm rot="5400000">
              <a:off x="3393906" y="3056173"/>
              <a:ext cx="483842" cy="248539"/>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txBox="1"/>
            <p:nvPr/>
          </p:nvSpPr>
          <p:spPr>
            <a:xfrm>
              <a:off x="3561265" y="2938522"/>
              <a:ext cx="149123" cy="4092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44" name="Google Shape;444;p26"/>
            <p:cNvSpPr/>
            <p:nvPr/>
          </p:nvSpPr>
          <p:spPr>
            <a:xfrm>
              <a:off x="1055322" y="3318520"/>
              <a:ext cx="5161010" cy="55231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txBox="1"/>
            <p:nvPr/>
          </p:nvSpPr>
          <p:spPr>
            <a:xfrm>
              <a:off x="1071499" y="3334697"/>
              <a:ext cx="5128656" cy="519956"/>
            </a:xfrm>
            <a:prstGeom prst="rect">
              <a:avLst/>
            </a:prstGeom>
            <a:noFill/>
            <a:ln>
              <a:noFill/>
            </a:ln>
          </p:spPr>
          <p:txBody>
            <a:bodyPr anchorCtr="0" anchor="ctr" bIns="60950" lIns="60950" spcFirstLastPara="1" rIns="60950" wrap="square" tIns="60950">
              <a:noAutofit/>
            </a:bodyPr>
            <a:lstStyle/>
            <a:p>
              <a:pPr indent="0" lvl="0" marL="0" rtl="0" algn="l">
                <a:spcBef>
                  <a:spcPts val="0"/>
                </a:spcBef>
                <a:spcAft>
                  <a:spcPts val="0"/>
                </a:spcAft>
                <a:buClr>
                  <a:schemeClr val="lt1"/>
                </a:buClr>
                <a:buSzPts val="1600"/>
                <a:buFont typeface="Arial"/>
                <a:buNone/>
              </a:pPr>
              <a:r>
                <a:rPr lang="en-US"/>
                <a:t>Stage:4 Choose techniques for measuring usability</a:t>
              </a:r>
              <a:endParaRPr/>
            </a:p>
          </p:txBody>
        </p:sp>
        <p:sp>
          <p:nvSpPr>
            <p:cNvPr id="446" name="Google Shape;446;p26"/>
            <p:cNvSpPr/>
            <p:nvPr/>
          </p:nvSpPr>
          <p:spPr>
            <a:xfrm rot="5400000">
              <a:off x="3393906" y="3884638"/>
              <a:ext cx="483842" cy="248539"/>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nvSpPr>
          <p:spPr>
            <a:xfrm>
              <a:off x="3561265" y="3766987"/>
              <a:ext cx="149123" cy="4092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48" name="Google Shape;448;p26"/>
            <p:cNvSpPr/>
            <p:nvPr/>
          </p:nvSpPr>
          <p:spPr>
            <a:xfrm>
              <a:off x="1055322" y="4146986"/>
              <a:ext cx="5161010" cy="55231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txBox="1"/>
            <p:nvPr/>
          </p:nvSpPr>
          <p:spPr>
            <a:xfrm>
              <a:off x="1071499" y="4163163"/>
              <a:ext cx="5128656" cy="519956"/>
            </a:xfrm>
            <a:prstGeom prst="rect">
              <a:avLst/>
            </a:prstGeom>
            <a:noFill/>
            <a:ln>
              <a:noFill/>
            </a:ln>
          </p:spPr>
          <p:txBody>
            <a:bodyPr anchorCtr="0" anchor="ctr" bIns="64750" lIns="64750" spcFirstLastPara="1" rIns="64750" wrap="square" tIns="64750">
              <a:noAutofit/>
            </a:bodyPr>
            <a:lstStyle/>
            <a:p>
              <a:pPr indent="0" lvl="0" marL="0" rtl="0" algn="l">
                <a:spcBef>
                  <a:spcPts val="0"/>
                </a:spcBef>
                <a:spcAft>
                  <a:spcPts val="0"/>
                </a:spcAft>
                <a:buClr>
                  <a:schemeClr val="lt1"/>
                </a:buClr>
                <a:buSzPts val="1700"/>
                <a:buFont typeface="Arial"/>
                <a:buNone/>
              </a:pPr>
              <a:r>
                <a:rPr lang="en-US"/>
                <a:t>Stage:5 Plan the usability evaluation</a:t>
              </a:r>
              <a:endParaRPr/>
            </a:p>
          </p:txBody>
        </p:sp>
        <p:sp>
          <p:nvSpPr>
            <p:cNvPr id="450" name="Google Shape;450;p26"/>
            <p:cNvSpPr/>
            <p:nvPr/>
          </p:nvSpPr>
          <p:spPr>
            <a:xfrm rot="5400000">
              <a:off x="3393906" y="4713104"/>
              <a:ext cx="483842" cy="248539"/>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txBox="1"/>
            <p:nvPr/>
          </p:nvSpPr>
          <p:spPr>
            <a:xfrm>
              <a:off x="3561265" y="4595453"/>
              <a:ext cx="149123" cy="4092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52" name="Google Shape;452;p26"/>
            <p:cNvSpPr/>
            <p:nvPr/>
          </p:nvSpPr>
          <p:spPr>
            <a:xfrm>
              <a:off x="1055322" y="4975452"/>
              <a:ext cx="5161010" cy="552310"/>
            </a:xfrm>
            <a:prstGeom prst="roundRect">
              <a:avLst>
                <a:gd fmla="val 10000" name="adj"/>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txBox="1"/>
            <p:nvPr/>
          </p:nvSpPr>
          <p:spPr>
            <a:xfrm>
              <a:off x="1071499" y="4991629"/>
              <a:ext cx="5128656" cy="519956"/>
            </a:xfrm>
            <a:prstGeom prst="rect">
              <a:avLst/>
            </a:prstGeom>
            <a:noFill/>
            <a:ln>
              <a:noFill/>
            </a:ln>
          </p:spPr>
          <p:txBody>
            <a:bodyPr anchorCtr="0" anchor="ctr" bIns="64750" lIns="64750" spcFirstLastPara="1" rIns="64750" wrap="square" tIns="64750">
              <a:noAutofit/>
            </a:bodyPr>
            <a:lstStyle/>
            <a:p>
              <a:pPr indent="0" lvl="0" marL="0" rtl="0" algn="l">
                <a:spcBef>
                  <a:spcPts val="0"/>
                </a:spcBef>
                <a:spcAft>
                  <a:spcPts val="0"/>
                </a:spcAft>
                <a:buClr>
                  <a:schemeClr val="lt1"/>
                </a:buClr>
                <a:buSzPts val="1700"/>
                <a:buFont typeface="Arial"/>
                <a:buNone/>
              </a:pPr>
              <a:r>
                <a:rPr lang="en-US"/>
                <a:t>Stage:6 Carryout the evaluation</a:t>
              </a:r>
              <a:endParaRPr/>
            </a:p>
          </p:txBody>
        </p:sp>
        <p:sp>
          <p:nvSpPr>
            <p:cNvPr id="454" name="Google Shape;454;p26"/>
            <p:cNvSpPr/>
            <p:nvPr/>
          </p:nvSpPr>
          <p:spPr>
            <a:xfrm rot="5400000">
              <a:off x="3450687" y="5464963"/>
              <a:ext cx="370280" cy="401754"/>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txBox="1"/>
            <p:nvPr/>
          </p:nvSpPr>
          <p:spPr>
            <a:xfrm>
              <a:off x="3515301" y="5480700"/>
              <a:ext cx="241052" cy="259196"/>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56" name="Google Shape;456;p26"/>
            <p:cNvSpPr/>
            <p:nvPr/>
          </p:nvSpPr>
          <p:spPr>
            <a:xfrm>
              <a:off x="1055322" y="5803918"/>
              <a:ext cx="5161010" cy="552310"/>
            </a:xfrm>
            <a:prstGeom prst="frame">
              <a:avLst>
                <a:gd fmla="val 12500" name="adj1"/>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txBox="1"/>
            <p:nvPr/>
          </p:nvSpPr>
          <p:spPr>
            <a:xfrm>
              <a:off x="1124361" y="5872957"/>
              <a:ext cx="5022932" cy="414232"/>
            </a:xfrm>
            <a:prstGeom prst="rect">
              <a:avLst/>
            </a:prstGeom>
            <a:noFill/>
            <a:ln>
              <a:noFill/>
            </a:ln>
          </p:spPr>
          <p:txBody>
            <a:bodyPr anchorCtr="0" anchor="ctr" bIns="64750" lIns="64750" spcFirstLastPara="1" rIns="64750" wrap="square" tIns="64750">
              <a:noAutofit/>
            </a:bodyPr>
            <a:lstStyle/>
            <a:p>
              <a:pPr indent="0" lvl="0" marL="0" rtl="0" algn="l">
                <a:spcBef>
                  <a:spcPts val="0"/>
                </a:spcBef>
                <a:spcAft>
                  <a:spcPts val="0"/>
                </a:spcAft>
                <a:buClr>
                  <a:schemeClr val="lt1"/>
                </a:buClr>
                <a:buSzPts val="1700"/>
                <a:buFont typeface="Arial"/>
                <a:buNone/>
              </a:pPr>
              <a:r>
                <a:rPr lang="en-US"/>
                <a:t>Modify the design according to the result</a:t>
              </a:r>
              <a:endParaRPr/>
            </a:p>
          </p:txBody>
        </p:sp>
      </p:grpSp>
      <p:sp>
        <p:nvSpPr>
          <p:cNvPr id="458" name="Google Shape;458;p26"/>
          <p:cNvSpPr/>
          <p:nvPr/>
        </p:nvSpPr>
        <p:spPr>
          <a:xfrm>
            <a:off x="4401458" y="246744"/>
            <a:ext cx="6248400" cy="2244053"/>
          </a:xfrm>
          <a:prstGeom prst="bracePair">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26"/>
          <p:cNvSpPr/>
          <p:nvPr/>
        </p:nvSpPr>
        <p:spPr>
          <a:xfrm>
            <a:off x="4699000" y="3492282"/>
            <a:ext cx="5950858" cy="2313432"/>
          </a:xfrm>
          <a:prstGeom prst="bracePair">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Rockwell"/>
              <a:ea typeface="Rockwell"/>
              <a:cs typeface="Rockwell"/>
              <a:sym typeface="Rockwell"/>
            </a:endParaRPr>
          </a:p>
        </p:txBody>
      </p:sp>
      <p:sp>
        <p:nvSpPr>
          <p:cNvPr id="460" name="Google Shape;460;p26"/>
          <p:cNvSpPr txBox="1"/>
          <p:nvPr/>
        </p:nvSpPr>
        <p:spPr>
          <a:xfrm>
            <a:off x="10464801" y="1497209"/>
            <a:ext cx="17271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Rockwell"/>
                <a:ea typeface="Rockwell"/>
                <a:cs typeface="Rockwell"/>
                <a:sym typeface="Rockwell"/>
              </a:rPr>
              <a:t>Usability Specification</a:t>
            </a:r>
            <a:endParaRPr b="1" sz="1800">
              <a:solidFill>
                <a:schemeClr val="dk1"/>
              </a:solidFill>
              <a:latin typeface="Rockwell"/>
              <a:ea typeface="Rockwell"/>
              <a:cs typeface="Rockwell"/>
              <a:sym typeface="Rockwell"/>
            </a:endParaRPr>
          </a:p>
        </p:txBody>
      </p:sp>
      <p:sp>
        <p:nvSpPr>
          <p:cNvPr id="461" name="Google Shape;461;p26"/>
          <p:cNvSpPr txBox="1"/>
          <p:nvPr/>
        </p:nvSpPr>
        <p:spPr>
          <a:xfrm>
            <a:off x="10553701" y="4648998"/>
            <a:ext cx="17271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Rockwell"/>
                <a:ea typeface="Rockwell"/>
                <a:cs typeface="Rockwell"/>
                <a:sym typeface="Rockwell"/>
              </a:rPr>
              <a:t>Usability Evaluation</a:t>
            </a:r>
            <a:endParaRPr b="1" sz="1800">
              <a:solidFill>
                <a:schemeClr val="dk1"/>
              </a:solidFill>
              <a:latin typeface="Rockwell"/>
              <a:ea typeface="Rockwell"/>
              <a:cs typeface="Rockwell"/>
              <a:sym typeface="Rockwe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1 :USER AND TASK ANALYSIS</a:t>
            </a:r>
            <a:endParaRPr/>
          </a:p>
        </p:txBody>
      </p:sp>
      <p:sp>
        <p:nvSpPr>
          <p:cNvPr id="467" name="Google Shape;467;p27"/>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Who are the users, their characteristics</a:t>
            </a:r>
            <a:endParaRPr/>
          </a:p>
          <a:p>
            <a:pPr indent="-53339" lvl="0" marL="182880" rtl="0" algn="l">
              <a:lnSpc>
                <a:spcPct val="90000"/>
              </a:lnSpc>
              <a:spcBef>
                <a:spcPts val="1200"/>
              </a:spcBef>
              <a:spcAft>
                <a:spcPts val="0"/>
              </a:spcAft>
              <a:buSzPts val="2040"/>
              <a:buNone/>
            </a:pPr>
            <a:r>
              <a:t/>
            </a:r>
            <a:endParaRPr sz="2400"/>
          </a:p>
          <a:p>
            <a:pPr indent="-182880" lvl="0" marL="182880" rtl="0" algn="l">
              <a:lnSpc>
                <a:spcPct val="90000"/>
              </a:lnSpc>
              <a:spcBef>
                <a:spcPts val="1200"/>
              </a:spcBef>
              <a:spcAft>
                <a:spcPts val="0"/>
              </a:spcAft>
              <a:buSzPts val="2040"/>
              <a:buChar char="▪"/>
            </a:pPr>
            <a:r>
              <a:rPr lang="en-US" sz="2400"/>
              <a:t>What tasks they are undertaking</a:t>
            </a:r>
            <a:endParaRPr/>
          </a:p>
          <a:p>
            <a:pPr indent="-53339" lvl="0" marL="182880" rtl="0" algn="l">
              <a:lnSpc>
                <a:spcPct val="90000"/>
              </a:lnSpc>
              <a:spcBef>
                <a:spcPts val="1200"/>
              </a:spcBef>
              <a:spcAft>
                <a:spcPts val="0"/>
              </a:spcAft>
              <a:buSzPts val="2040"/>
              <a:buNone/>
            </a:pPr>
            <a:r>
              <a:t/>
            </a:r>
            <a:endParaRPr sz="2400"/>
          </a:p>
          <a:p>
            <a:pPr indent="-182880" lvl="0" marL="182880" rtl="0" algn="l">
              <a:lnSpc>
                <a:spcPct val="90000"/>
              </a:lnSpc>
              <a:spcBef>
                <a:spcPts val="1200"/>
              </a:spcBef>
              <a:spcAft>
                <a:spcPts val="0"/>
              </a:spcAft>
              <a:buSzPts val="2040"/>
              <a:buChar char="▪"/>
            </a:pPr>
            <a:r>
              <a:rPr lang="en-US" sz="2400"/>
              <a:t>Under what circumstances they are undertaking the tasks</a:t>
            </a:r>
            <a:endParaRPr/>
          </a:p>
          <a:p>
            <a:pPr indent="-182880" lvl="0" marL="182880" rtl="0" algn="l">
              <a:lnSpc>
                <a:spcPct val="90000"/>
              </a:lnSpc>
              <a:spcBef>
                <a:spcPts val="1200"/>
              </a:spcBef>
              <a:spcAft>
                <a:spcPts val="0"/>
              </a:spcAft>
              <a:buSzPts val="2040"/>
              <a:buNone/>
            </a:pPr>
            <a:r>
              <a:t/>
            </a:r>
            <a:endParaRPr sz="2400"/>
          </a:p>
          <a:p>
            <a:pPr indent="-53339" lvl="0" marL="182880" rtl="0" algn="l">
              <a:lnSpc>
                <a:spcPct val="90000"/>
              </a:lnSpc>
              <a:spcBef>
                <a:spcPts val="1200"/>
              </a:spcBef>
              <a:spcAft>
                <a:spcPts val="0"/>
              </a:spcAft>
              <a:buSzPts val="2040"/>
              <a:buNone/>
            </a:pPr>
            <a:r>
              <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1" name="Shape 471"/>
        <p:cNvGrpSpPr/>
        <p:nvPr/>
      </p:nvGrpSpPr>
      <p:grpSpPr>
        <a:xfrm>
          <a:off x="0" y="0"/>
          <a:ext cx="0" cy="0"/>
          <a:chOff x="0" y="0"/>
          <a:chExt cx="0" cy="0"/>
        </a:xfrm>
      </p:grpSpPr>
      <p:sp>
        <p:nvSpPr>
          <p:cNvPr id="472" name="Google Shape;472;p2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1 :USER AND TASK ANALYSIS</a:t>
            </a:r>
            <a:endParaRPr/>
          </a:p>
        </p:txBody>
      </p:sp>
      <p:sp>
        <p:nvSpPr>
          <p:cNvPr id="473" name="Google Shape;473;p28"/>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125"/>
              <a:buNone/>
            </a:pPr>
            <a:r>
              <a:rPr b="1" lang="en-US" sz="2500">
                <a:solidFill>
                  <a:srgbClr val="7030A0"/>
                </a:solidFill>
              </a:rPr>
              <a:t>Office Systems</a:t>
            </a:r>
            <a:endParaRPr/>
          </a:p>
          <a:p>
            <a:pPr indent="-514350" lvl="0" marL="514350" rtl="0" algn="l">
              <a:lnSpc>
                <a:spcPct val="90000"/>
              </a:lnSpc>
              <a:spcBef>
                <a:spcPts val="1200"/>
              </a:spcBef>
              <a:spcAft>
                <a:spcPts val="0"/>
              </a:spcAft>
              <a:buSzPts val="1700"/>
              <a:buNone/>
            </a:pPr>
            <a:r>
              <a:rPr lang="en-US"/>
              <a:t>      </a:t>
            </a:r>
            <a:endParaRPr/>
          </a:p>
          <a:p>
            <a:pPr indent="-514350" lvl="0" marL="514350" rtl="0" algn="l">
              <a:lnSpc>
                <a:spcPct val="90000"/>
              </a:lnSpc>
              <a:spcBef>
                <a:spcPts val="1200"/>
              </a:spcBef>
              <a:spcAft>
                <a:spcPts val="0"/>
              </a:spcAft>
              <a:buSzPts val="1700"/>
              <a:buNone/>
            </a:pPr>
            <a:r>
              <a:rPr lang="en-US">
                <a:solidFill>
                  <a:srgbClr val="FF0000"/>
                </a:solidFill>
              </a:rPr>
              <a:t>Systems</a:t>
            </a:r>
            <a:r>
              <a:rPr lang="en-US"/>
              <a:t>: Database systems, spread sheets , Word, Management information systems</a:t>
            </a:r>
            <a:endParaRPr/>
          </a:p>
          <a:p>
            <a:pPr indent="-514350" lvl="0" marL="514350" rtl="0" algn="l">
              <a:lnSpc>
                <a:spcPct val="90000"/>
              </a:lnSpc>
              <a:spcBef>
                <a:spcPts val="1200"/>
              </a:spcBef>
              <a:spcAft>
                <a:spcPts val="0"/>
              </a:spcAft>
              <a:buSzPts val="1700"/>
              <a:buNone/>
            </a:pPr>
            <a:r>
              <a:t/>
            </a:r>
            <a:endParaRPr/>
          </a:p>
          <a:p>
            <a:pPr indent="0" lvl="0" marL="0" rtl="0" algn="l">
              <a:lnSpc>
                <a:spcPct val="90000"/>
              </a:lnSpc>
              <a:spcBef>
                <a:spcPts val="1200"/>
              </a:spcBef>
              <a:spcAft>
                <a:spcPts val="0"/>
              </a:spcAft>
              <a:buSzPts val="1700"/>
              <a:buNone/>
            </a:pPr>
            <a:r>
              <a:rPr lang="en-US">
                <a:solidFill>
                  <a:srgbClr val="FF0000"/>
                </a:solidFill>
              </a:rPr>
              <a:t>Users: </a:t>
            </a:r>
            <a:r>
              <a:rPr lang="en-US"/>
              <a:t>Discretionary and intermittent users</a:t>
            </a:r>
            <a:endParaRPr/>
          </a:p>
          <a:p>
            <a:pPr indent="-514350" lvl="0" marL="514350" rtl="0" algn="l">
              <a:lnSpc>
                <a:spcPct val="90000"/>
              </a:lnSpc>
              <a:spcBef>
                <a:spcPts val="1200"/>
              </a:spcBef>
              <a:spcAft>
                <a:spcPts val="0"/>
              </a:spcAft>
              <a:buSzPts val="1700"/>
              <a:buNone/>
            </a:pPr>
            <a:r>
              <a:t/>
            </a:r>
            <a:endParaRPr>
              <a:solidFill>
                <a:srgbClr val="FF0000"/>
              </a:solidFill>
            </a:endParaRPr>
          </a:p>
          <a:p>
            <a:pPr indent="-514350" lvl="0" marL="514350" rtl="0" algn="l">
              <a:lnSpc>
                <a:spcPct val="90000"/>
              </a:lnSpc>
              <a:spcBef>
                <a:spcPts val="1200"/>
              </a:spcBef>
              <a:spcAft>
                <a:spcPts val="0"/>
              </a:spcAft>
              <a:buSzPts val="1700"/>
              <a:buNone/>
            </a:pPr>
            <a:r>
              <a:rPr lang="en-US">
                <a:solidFill>
                  <a:srgbClr val="FF0000"/>
                </a:solidFill>
              </a:rPr>
              <a:t>Environment : </a:t>
            </a:r>
            <a:r>
              <a:rPr lang="en-US"/>
              <a:t>colleagues, local expert, manual, documentation</a:t>
            </a:r>
            <a:endParaRPr>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1 :USER AND TASK ANALYSIS</a:t>
            </a:r>
            <a:endParaRPr/>
          </a:p>
        </p:txBody>
      </p:sp>
      <p:sp>
        <p:nvSpPr>
          <p:cNvPr id="479" name="Google Shape;479;p29"/>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125"/>
              <a:buNone/>
            </a:pPr>
            <a:r>
              <a:rPr b="1" lang="en-US" sz="2500">
                <a:solidFill>
                  <a:srgbClr val="7030A0"/>
                </a:solidFill>
              </a:rPr>
              <a:t>Public information systems</a:t>
            </a:r>
            <a:endParaRPr/>
          </a:p>
          <a:p>
            <a:pPr indent="0" lvl="0" marL="0" rtl="0" algn="l">
              <a:lnSpc>
                <a:spcPct val="90000"/>
              </a:lnSpc>
              <a:spcBef>
                <a:spcPts val="1200"/>
              </a:spcBef>
              <a:spcAft>
                <a:spcPts val="0"/>
              </a:spcAft>
              <a:buSzPts val="2125"/>
              <a:buNone/>
            </a:pPr>
            <a:r>
              <a:t/>
            </a:r>
            <a:endParaRPr b="1" sz="2500">
              <a:solidFill>
                <a:srgbClr val="7030A0"/>
              </a:solidFill>
            </a:endParaRPr>
          </a:p>
          <a:p>
            <a:pPr indent="-514350" lvl="0" marL="514350" rtl="0" algn="l">
              <a:lnSpc>
                <a:spcPct val="90000"/>
              </a:lnSpc>
              <a:spcBef>
                <a:spcPts val="1200"/>
              </a:spcBef>
              <a:spcAft>
                <a:spcPts val="0"/>
              </a:spcAft>
              <a:buSzPts val="1700"/>
              <a:buNone/>
            </a:pPr>
            <a:r>
              <a:rPr lang="en-US"/>
              <a:t> </a:t>
            </a:r>
            <a:r>
              <a:rPr lang="en-US">
                <a:solidFill>
                  <a:srgbClr val="FF0000"/>
                </a:solidFill>
              </a:rPr>
              <a:t>Systems</a:t>
            </a:r>
            <a:r>
              <a:rPr lang="en-US"/>
              <a:t>: ATM, automatic ticket machine, Public information DB, Home teleshopping</a:t>
            </a:r>
            <a:endParaRPr/>
          </a:p>
          <a:p>
            <a:pPr indent="-514350" lvl="0" marL="514350" rtl="0" algn="l">
              <a:lnSpc>
                <a:spcPct val="90000"/>
              </a:lnSpc>
              <a:spcBef>
                <a:spcPts val="1200"/>
              </a:spcBef>
              <a:spcAft>
                <a:spcPts val="0"/>
              </a:spcAft>
              <a:buSzPts val="1700"/>
              <a:buNone/>
            </a:pPr>
            <a:r>
              <a:t/>
            </a:r>
            <a:endParaRPr>
              <a:solidFill>
                <a:srgbClr val="FF0000"/>
              </a:solidFill>
            </a:endParaRPr>
          </a:p>
          <a:p>
            <a:pPr indent="-514350" lvl="0" marL="514350" rtl="0" algn="l">
              <a:lnSpc>
                <a:spcPct val="90000"/>
              </a:lnSpc>
              <a:spcBef>
                <a:spcPts val="1200"/>
              </a:spcBef>
              <a:spcAft>
                <a:spcPts val="0"/>
              </a:spcAft>
              <a:buSzPts val="1700"/>
              <a:buNone/>
            </a:pPr>
            <a:r>
              <a:rPr lang="en-US">
                <a:solidFill>
                  <a:srgbClr val="FF0000"/>
                </a:solidFill>
              </a:rPr>
              <a:t> Users: </a:t>
            </a:r>
            <a:r>
              <a:rPr lang="en-US"/>
              <a:t>novice, Discretionary, and intermittent users</a:t>
            </a:r>
            <a:endParaRPr/>
          </a:p>
          <a:p>
            <a:pPr indent="-514350" lvl="0" marL="514350" rtl="0" algn="l">
              <a:lnSpc>
                <a:spcPct val="90000"/>
              </a:lnSpc>
              <a:spcBef>
                <a:spcPts val="1200"/>
              </a:spcBef>
              <a:spcAft>
                <a:spcPts val="0"/>
              </a:spcAft>
              <a:buSzPts val="1700"/>
              <a:buNone/>
            </a:pPr>
            <a:r>
              <a:rPr lang="en-US">
                <a:solidFill>
                  <a:srgbClr val="FF0000"/>
                </a:solidFill>
              </a:rPr>
              <a:t> </a:t>
            </a:r>
            <a:endParaRPr/>
          </a:p>
          <a:p>
            <a:pPr indent="-514350" lvl="0" marL="514350" rtl="0" algn="l">
              <a:lnSpc>
                <a:spcPct val="90000"/>
              </a:lnSpc>
              <a:spcBef>
                <a:spcPts val="1200"/>
              </a:spcBef>
              <a:spcAft>
                <a:spcPts val="0"/>
              </a:spcAft>
              <a:buSzPts val="1700"/>
              <a:buNone/>
            </a:pPr>
            <a:r>
              <a:rPr lang="en-US">
                <a:solidFill>
                  <a:srgbClr val="FF0000"/>
                </a:solidFill>
              </a:rPr>
              <a:t>Environment : </a:t>
            </a:r>
            <a:r>
              <a:rPr lang="en-US"/>
              <a:t>local expert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b="1" lang="en-US"/>
              <a:t>USABILITY ENGINEERING</a:t>
            </a:r>
            <a:endParaRPr/>
          </a:p>
        </p:txBody>
      </p:sp>
      <p:sp>
        <p:nvSpPr>
          <p:cNvPr id="121" name="Google Shape;121;p3"/>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2040"/>
              <a:buChar char="▪"/>
            </a:pPr>
            <a:r>
              <a:rPr b="1" lang="en-US" sz="2400"/>
              <a:t>Usability is the </a:t>
            </a:r>
            <a:r>
              <a:rPr b="1" lang="en-US" sz="2400">
                <a:solidFill>
                  <a:srgbClr val="FF0000"/>
                </a:solidFill>
              </a:rPr>
              <a:t>Effectiveness</a:t>
            </a:r>
            <a:r>
              <a:rPr b="1" lang="en-US" sz="2400"/>
              <a:t>, </a:t>
            </a:r>
            <a:r>
              <a:rPr b="1" lang="en-US" sz="2400">
                <a:solidFill>
                  <a:srgbClr val="FF0000"/>
                </a:solidFill>
              </a:rPr>
              <a:t>Efficiency</a:t>
            </a:r>
            <a:r>
              <a:rPr b="1" lang="en-US" sz="2400"/>
              <a:t> and </a:t>
            </a:r>
            <a:r>
              <a:rPr b="1" lang="en-US" sz="2400">
                <a:solidFill>
                  <a:srgbClr val="FF0000"/>
                </a:solidFill>
              </a:rPr>
              <a:t>Satisfaction</a:t>
            </a:r>
            <a:r>
              <a:rPr b="1" lang="en-US" sz="2400"/>
              <a:t> with which specified users can achieve specified goals in particular environments.</a:t>
            </a:r>
            <a:endParaRPr/>
          </a:p>
          <a:p>
            <a:pPr indent="-53339" lvl="0" marL="182880" rtl="0" algn="just">
              <a:lnSpc>
                <a:spcPct val="90000"/>
              </a:lnSpc>
              <a:spcBef>
                <a:spcPts val="1200"/>
              </a:spcBef>
              <a:spcAft>
                <a:spcPts val="0"/>
              </a:spcAft>
              <a:buSzPts val="2040"/>
              <a:buNone/>
            </a:pPr>
            <a:r>
              <a:t/>
            </a:r>
            <a:endParaRPr sz="2400"/>
          </a:p>
          <a:p>
            <a:pPr indent="-182879" lvl="2" marL="731520" rtl="0" algn="just">
              <a:lnSpc>
                <a:spcPct val="90000"/>
              </a:lnSpc>
              <a:spcBef>
                <a:spcPts val="400"/>
              </a:spcBef>
              <a:spcAft>
                <a:spcPts val="0"/>
              </a:spcAft>
              <a:buSzPts val="1700"/>
              <a:buChar char="▪"/>
            </a:pPr>
            <a:r>
              <a:rPr b="1" lang="en-US" sz="2000">
                <a:latin typeface="Arial"/>
                <a:ea typeface="Arial"/>
                <a:cs typeface="Arial"/>
                <a:sym typeface="Arial"/>
              </a:rPr>
              <a:t>Effectiveness</a:t>
            </a:r>
            <a:r>
              <a:rPr lang="en-US" sz="2000">
                <a:latin typeface="Arial"/>
                <a:ea typeface="Arial"/>
                <a:cs typeface="Arial"/>
                <a:sym typeface="Arial"/>
              </a:rPr>
              <a:t> is the accuracy and completeness with which users achieve specific goals.</a:t>
            </a:r>
            <a:endParaRPr/>
          </a:p>
          <a:p>
            <a:pPr indent="-74929" lvl="2" marL="731520" rtl="0" algn="just">
              <a:lnSpc>
                <a:spcPct val="90000"/>
              </a:lnSpc>
              <a:spcBef>
                <a:spcPts val="600"/>
              </a:spcBef>
              <a:spcAft>
                <a:spcPts val="0"/>
              </a:spcAft>
              <a:buSzPts val="1700"/>
              <a:buNone/>
            </a:pPr>
            <a:r>
              <a:t/>
            </a:r>
            <a:endParaRPr sz="2000">
              <a:latin typeface="Arial"/>
              <a:ea typeface="Arial"/>
              <a:cs typeface="Arial"/>
              <a:sym typeface="Arial"/>
            </a:endParaRPr>
          </a:p>
          <a:p>
            <a:pPr indent="-182879" lvl="2" marL="731520" rtl="0" algn="just">
              <a:lnSpc>
                <a:spcPct val="90000"/>
              </a:lnSpc>
              <a:spcBef>
                <a:spcPts val="600"/>
              </a:spcBef>
              <a:spcAft>
                <a:spcPts val="0"/>
              </a:spcAft>
              <a:buSzPts val="1700"/>
              <a:buChar char="▪"/>
            </a:pPr>
            <a:r>
              <a:rPr b="1" lang="en-US" sz="2000">
                <a:latin typeface="Arial"/>
                <a:ea typeface="Arial"/>
                <a:cs typeface="Arial"/>
                <a:sym typeface="Arial"/>
              </a:rPr>
              <a:t>Efficiency</a:t>
            </a:r>
            <a:r>
              <a:rPr lang="en-US" sz="2000">
                <a:latin typeface="Arial"/>
                <a:ea typeface="Arial"/>
                <a:cs typeface="Arial"/>
                <a:sym typeface="Arial"/>
              </a:rPr>
              <a:t> is the accuracy and completeness of goals achieved in relation to resources expended.</a:t>
            </a:r>
            <a:endParaRPr/>
          </a:p>
          <a:p>
            <a:pPr indent="-74929" lvl="2" marL="731520" rtl="0" algn="just">
              <a:lnSpc>
                <a:spcPct val="90000"/>
              </a:lnSpc>
              <a:spcBef>
                <a:spcPts val="600"/>
              </a:spcBef>
              <a:spcAft>
                <a:spcPts val="0"/>
              </a:spcAft>
              <a:buSzPts val="1700"/>
              <a:buNone/>
            </a:pPr>
            <a:r>
              <a:t/>
            </a:r>
            <a:endParaRPr sz="2000">
              <a:latin typeface="Arial"/>
              <a:ea typeface="Arial"/>
              <a:cs typeface="Arial"/>
              <a:sym typeface="Arial"/>
            </a:endParaRPr>
          </a:p>
          <a:p>
            <a:pPr indent="-182879" lvl="2" marL="731520" rtl="0" algn="just">
              <a:lnSpc>
                <a:spcPct val="90000"/>
              </a:lnSpc>
              <a:spcBef>
                <a:spcPts val="600"/>
              </a:spcBef>
              <a:spcAft>
                <a:spcPts val="0"/>
              </a:spcAft>
              <a:buSzPts val="1700"/>
              <a:buChar char="▪"/>
            </a:pPr>
            <a:r>
              <a:rPr b="1" lang="en-US" sz="2000">
                <a:latin typeface="Arial"/>
                <a:ea typeface="Arial"/>
                <a:cs typeface="Arial"/>
                <a:sym typeface="Arial"/>
              </a:rPr>
              <a:t>Satisfaction</a:t>
            </a:r>
            <a:r>
              <a:rPr lang="en-US" sz="2000">
                <a:latin typeface="Arial"/>
                <a:ea typeface="Arial"/>
                <a:cs typeface="Arial"/>
                <a:sym typeface="Arial"/>
              </a:rPr>
              <a:t> is the comfort and acceptability of using the system.</a:t>
            </a:r>
            <a:endParaRPr/>
          </a:p>
          <a:p>
            <a:pPr indent="-74929" lvl="0" marL="182880" rtl="0" algn="l">
              <a:lnSpc>
                <a:spcPct val="90000"/>
              </a:lnSpc>
              <a:spcBef>
                <a:spcPts val="1400"/>
              </a:spcBef>
              <a:spcAft>
                <a:spcPts val="0"/>
              </a:spcAft>
              <a:buSzPts val="17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1 :USER AND TASK ANALYSIS</a:t>
            </a:r>
            <a:endParaRPr/>
          </a:p>
        </p:txBody>
      </p:sp>
      <p:sp>
        <p:nvSpPr>
          <p:cNvPr id="485" name="Google Shape;485;p30"/>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125"/>
              <a:buNone/>
            </a:pPr>
            <a:r>
              <a:rPr b="1" lang="en-US" sz="2500">
                <a:solidFill>
                  <a:srgbClr val="7030A0"/>
                </a:solidFill>
              </a:rPr>
              <a:t>Knowledge based systems</a:t>
            </a:r>
            <a:endParaRPr/>
          </a:p>
          <a:p>
            <a:pPr indent="-514350" lvl="0" marL="514350" rtl="0" algn="l">
              <a:lnSpc>
                <a:spcPct val="90000"/>
              </a:lnSpc>
              <a:spcBef>
                <a:spcPts val="1200"/>
              </a:spcBef>
              <a:spcAft>
                <a:spcPts val="0"/>
              </a:spcAft>
              <a:buSzPts val="1700"/>
              <a:buNone/>
            </a:pPr>
            <a:r>
              <a:t/>
            </a:r>
            <a:endParaRPr>
              <a:solidFill>
                <a:srgbClr val="FF0000"/>
              </a:solidFill>
            </a:endParaRPr>
          </a:p>
          <a:p>
            <a:pPr indent="-514350" lvl="0" marL="514350" rtl="0" algn="l">
              <a:lnSpc>
                <a:spcPct val="90000"/>
              </a:lnSpc>
              <a:spcBef>
                <a:spcPts val="1200"/>
              </a:spcBef>
              <a:spcAft>
                <a:spcPts val="0"/>
              </a:spcAft>
              <a:buSzPts val="1700"/>
              <a:buNone/>
            </a:pPr>
            <a:r>
              <a:rPr lang="en-US">
                <a:solidFill>
                  <a:srgbClr val="FF0000"/>
                </a:solidFill>
              </a:rPr>
              <a:t>Systems</a:t>
            </a:r>
            <a:r>
              <a:rPr lang="en-US"/>
              <a:t>: Planning, diagnostic and advice giving systems</a:t>
            </a:r>
            <a:endParaRPr/>
          </a:p>
          <a:p>
            <a:pPr indent="-514350" lvl="0" marL="514350" rtl="0" algn="l">
              <a:lnSpc>
                <a:spcPct val="90000"/>
              </a:lnSpc>
              <a:spcBef>
                <a:spcPts val="1200"/>
              </a:spcBef>
              <a:spcAft>
                <a:spcPts val="0"/>
              </a:spcAft>
              <a:buSzPts val="1700"/>
              <a:buNone/>
            </a:pPr>
            <a:r>
              <a:t/>
            </a:r>
            <a:endParaRPr>
              <a:solidFill>
                <a:srgbClr val="FF0000"/>
              </a:solidFill>
            </a:endParaRPr>
          </a:p>
          <a:p>
            <a:pPr indent="-514350" lvl="0" marL="514350" rtl="0" algn="l">
              <a:lnSpc>
                <a:spcPct val="90000"/>
              </a:lnSpc>
              <a:spcBef>
                <a:spcPts val="1200"/>
              </a:spcBef>
              <a:spcAft>
                <a:spcPts val="0"/>
              </a:spcAft>
              <a:buSzPts val="1700"/>
              <a:buNone/>
            </a:pPr>
            <a:r>
              <a:rPr lang="en-US">
                <a:solidFill>
                  <a:srgbClr val="FF0000"/>
                </a:solidFill>
              </a:rPr>
              <a:t>Users: </a:t>
            </a:r>
            <a:r>
              <a:rPr lang="en-US"/>
              <a:t>Experts</a:t>
            </a:r>
            <a:endParaRPr/>
          </a:p>
          <a:p>
            <a:pPr indent="-514350" lvl="0" marL="514350" rtl="0" algn="l">
              <a:lnSpc>
                <a:spcPct val="90000"/>
              </a:lnSpc>
              <a:spcBef>
                <a:spcPts val="1200"/>
              </a:spcBef>
              <a:spcAft>
                <a:spcPts val="0"/>
              </a:spcAft>
              <a:buSzPts val="1700"/>
              <a:buNone/>
            </a:pPr>
            <a:r>
              <a:t/>
            </a:r>
            <a:endParaRPr>
              <a:solidFill>
                <a:srgbClr val="FF0000"/>
              </a:solidFill>
            </a:endParaRPr>
          </a:p>
          <a:p>
            <a:pPr indent="-514350" lvl="0" marL="514350" rtl="0" algn="l">
              <a:lnSpc>
                <a:spcPct val="90000"/>
              </a:lnSpc>
              <a:spcBef>
                <a:spcPts val="1200"/>
              </a:spcBef>
              <a:spcAft>
                <a:spcPts val="0"/>
              </a:spcAft>
              <a:buSzPts val="1700"/>
              <a:buNone/>
            </a:pPr>
            <a:r>
              <a:rPr lang="en-US">
                <a:solidFill>
                  <a:srgbClr val="FF0000"/>
                </a:solidFill>
              </a:rPr>
              <a:t> Environment : </a:t>
            </a:r>
            <a:r>
              <a:rPr lang="en-US"/>
              <a:t>other</a:t>
            </a:r>
            <a:r>
              <a:rPr lang="en-US">
                <a:solidFill>
                  <a:srgbClr val="FF0000"/>
                </a:solidFill>
              </a:rPr>
              <a:t> </a:t>
            </a:r>
            <a:r>
              <a:rPr lang="en-US"/>
              <a:t>expert, on line help</a:t>
            </a:r>
            <a:endParaRPr/>
          </a:p>
          <a:p>
            <a:pPr indent="-74929" lvl="0" marL="182880" rtl="0" algn="l">
              <a:lnSpc>
                <a:spcPct val="90000"/>
              </a:lnSpc>
              <a:spcBef>
                <a:spcPts val="1200"/>
              </a:spcBef>
              <a:spcAft>
                <a:spcPts val="0"/>
              </a:spcAft>
              <a:buSzPts val="17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1 :USER AND TASK ANALYSIS</a:t>
            </a:r>
            <a:endParaRPr/>
          </a:p>
        </p:txBody>
      </p:sp>
      <p:sp>
        <p:nvSpPr>
          <p:cNvPr id="491" name="Google Shape;491;p31"/>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125"/>
              <a:buNone/>
            </a:pPr>
            <a:r>
              <a:rPr b="1" lang="en-US" sz="2500">
                <a:solidFill>
                  <a:srgbClr val="7030A0"/>
                </a:solidFill>
              </a:rPr>
              <a:t>Complex real time systems</a:t>
            </a:r>
            <a:endParaRPr/>
          </a:p>
          <a:p>
            <a:pPr indent="-514350" lvl="0" marL="514350" rtl="0" algn="l">
              <a:lnSpc>
                <a:spcPct val="90000"/>
              </a:lnSpc>
              <a:spcBef>
                <a:spcPts val="1200"/>
              </a:spcBef>
              <a:spcAft>
                <a:spcPts val="0"/>
              </a:spcAft>
              <a:buSzPts val="1700"/>
              <a:buNone/>
            </a:pPr>
            <a:r>
              <a:t/>
            </a:r>
            <a:endParaRPr>
              <a:solidFill>
                <a:srgbClr val="FF0000"/>
              </a:solidFill>
            </a:endParaRPr>
          </a:p>
          <a:p>
            <a:pPr indent="-514350" lvl="0" marL="514350" rtl="0" algn="l">
              <a:lnSpc>
                <a:spcPct val="90000"/>
              </a:lnSpc>
              <a:spcBef>
                <a:spcPts val="1200"/>
              </a:spcBef>
              <a:spcAft>
                <a:spcPts val="0"/>
              </a:spcAft>
              <a:buSzPts val="1700"/>
              <a:buNone/>
            </a:pPr>
            <a:r>
              <a:rPr lang="en-US">
                <a:solidFill>
                  <a:srgbClr val="FF0000"/>
                </a:solidFill>
              </a:rPr>
              <a:t>Systems</a:t>
            </a:r>
            <a:r>
              <a:rPr lang="en-US"/>
              <a:t>: military aircraft, large plant processing and monitoring systems(nuclear and chemical power stations), missile and rocket guidance systems</a:t>
            </a:r>
            <a:endParaRPr/>
          </a:p>
          <a:p>
            <a:pPr indent="-514350" lvl="0" marL="514350" rtl="0" algn="l">
              <a:lnSpc>
                <a:spcPct val="90000"/>
              </a:lnSpc>
              <a:spcBef>
                <a:spcPts val="1200"/>
              </a:spcBef>
              <a:spcAft>
                <a:spcPts val="0"/>
              </a:spcAft>
              <a:buSzPts val="1700"/>
              <a:buNone/>
            </a:pPr>
            <a:r>
              <a:t/>
            </a:r>
            <a:endParaRPr>
              <a:solidFill>
                <a:srgbClr val="FF0000"/>
              </a:solidFill>
            </a:endParaRPr>
          </a:p>
          <a:p>
            <a:pPr indent="-514350" lvl="0" marL="514350" rtl="0" algn="l">
              <a:lnSpc>
                <a:spcPct val="90000"/>
              </a:lnSpc>
              <a:spcBef>
                <a:spcPts val="1200"/>
              </a:spcBef>
              <a:spcAft>
                <a:spcPts val="0"/>
              </a:spcAft>
              <a:buSzPts val="1700"/>
              <a:buNone/>
            </a:pPr>
            <a:r>
              <a:rPr lang="en-US">
                <a:solidFill>
                  <a:srgbClr val="FF0000"/>
                </a:solidFill>
              </a:rPr>
              <a:t>Users: </a:t>
            </a:r>
            <a:r>
              <a:rPr lang="en-US"/>
              <a:t>Experts</a:t>
            </a:r>
            <a:endParaRPr/>
          </a:p>
          <a:p>
            <a:pPr indent="-514350" lvl="0" marL="514350" rtl="0" algn="l">
              <a:lnSpc>
                <a:spcPct val="90000"/>
              </a:lnSpc>
              <a:spcBef>
                <a:spcPts val="1200"/>
              </a:spcBef>
              <a:spcAft>
                <a:spcPts val="0"/>
              </a:spcAft>
              <a:buSzPts val="1700"/>
              <a:buNone/>
            </a:pPr>
            <a:r>
              <a:t/>
            </a:r>
            <a:endParaRPr>
              <a:solidFill>
                <a:srgbClr val="FF0000"/>
              </a:solidFill>
            </a:endParaRPr>
          </a:p>
          <a:p>
            <a:pPr indent="-514350" lvl="0" marL="514350" rtl="0" algn="l">
              <a:lnSpc>
                <a:spcPct val="90000"/>
              </a:lnSpc>
              <a:spcBef>
                <a:spcPts val="1200"/>
              </a:spcBef>
              <a:spcAft>
                <a:spcPts val="0"/>
              </a:spcAft>
              <a:buSzPts val="1700"/>
              <a:buNone/>
            </a:pPr>
            <a:r>
              <a:rPr lang="en-US">
                <a:solidFill>
                  <a:srgbClr val="FF0000"/>
                </a:solidFill>
              </a:rPr>
              <a:t>Environment :</a:t>
            </a:r>
            <a:r>
              <a:rPr lang="en-US"/>
              <a:t>support unlikely to be available considerable training required.</a:t>
            </a:r>
            <a:endParaRPr/>
          </a:p>
          <a:p>
            <a:pPr indent="-74929" lvl="0" marL="182880" rtl="0" algn="l">
              <a:lnSpc>
                <a:spcPct val="90000"/>
              </a:lnSpc>
              <a:spcBef>
                <a:spcPts val="1200"/>
              </a:spcBef>
              <a:spcAft>
                <a:spcPts val="0"/>
              </a:spcAft>
              <a:buSzPts val="17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1 :USER AND TASK ANALYSIS</a:t>
            </a:r>
            <a:endParaRPr/>
          </a:p>
        </p:txBody>
      </p:sp>
      <p:sp>
        <p:nvSpPr>
          <p:cNvPr id="497" name="Google Shape;497;p32"/>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125"/>
              <a:buNone/>
            </a:pPr>
            <a:r>
              <a:rPr b="1" lang="en-US" sz="2500">
                <a:solidFill>
                  <a:srgbClr val="7030A0"/>
                </a:solidFill>
              </a:rPr>
              <a:t>Computer Supported Cooperative Work (CSCW)</a:t>
            </a:r>
            <a:endParaRPr b="1" sz="2500">
              <a:solidFill>
                <a:srgbClr val="7030A0"/>
              </a:solidFill>
            </a:endParaRPr>
          </a:p>
          <a:p>
            <a:pPr indent="-514350" lvl="0" marL="514350" rtl="0" algn="l">
              <a:lnSpc>
                <a:spcPct val="90000"/>
              </a:lnSpc>
              <a:spcBef>
                <a:spcPts val="1200"/>
              </a:spcBef>
              <a:spcAft>
                <a:spcPts val="0"/>
              </a:spcAft>
              <a:buSzPts val="1700"/>
              <a:buNone/>
            </a:pPr>
            <a:r>
              <a:t/>
            </a:r>
            <a:endParaRPr>
              <a:solidFill>
                <a:srgbClr val="FF0000"/>
              </a:solidFill>
            </a:endParaRPr>
          </a:p>
          <a:p>
            <a:pPr indent="-514350" lvl="0" marL="514350" rtl="0" algn="l">
              <a:lnSpc>
                <a:spcPct val="90000"/>
              </a:lnSpc>
              <a:spcBef>
                <a:spcPts val="1200"/>
              </a:spcBef>
              <a:spcAft>
                <a:spcPts val="0"/>
              </a:spcAft>
              <a:buSzPts val="1700"/>
              <a:buNone/>
            </a:pPr>
            <a:r>
              <a:rPr lang="en-US">
                <a:solidFill>
                  <a:srgbClr val="FF0000"/>
                </a:solidFill>
              </a:rPr>
              <a:t>Systems</a:t>
            </a:r>
            <a:r>
              <a:rPr lang="en-US"/>
              <a:t>: E-Mail, Electronic conferencing, Electronic meeting</a:t>
            </a:r>
            <a:endParaRPr/>
          </a:p>
          <a:p>
            <a:pPr indent="-514350" lvl="0" marL="514350" rtl="0" algn="l">
              <a:lnSpc>
                <a:spcPct val="90000"/>
              </a:lnSpc>
              <a:spcBef>
                <a:spcPts val="1200"/>
              </a:spcBef>
              <a:spcAft>
                <a:spcPts val="0"/>
              </a:spcAft>
              <a:buSzPts val="1700"/>
              <a:buNone/>
            </a:pPr>
            <a:r>
              <a:t/>
            </a:r>
            <a:endParaRPr>
              <a:solidFill>
                <a:srgbClr val="FF0000"/>
              </a:solidFill>
            </a:endParaRPr>
          </a:p>
          <a:p>
            <a:pPr indent="-514350" lvl="0" marL="514350" rtl="0" algn="l">
              <a:lnSpc>
                <a:spcPct val="90000"/>
              </a:lnSpc>
              <a:spcBef>
                <a:spcPts val="1200"/>
              </a:spcBef>
              <a:spcAft>
                <a:spcPts val="0"/>
              </a:spcAft>
              <a:buSzPts val="1700"/>
              <a:buNone/>
            </a:pPr>
            <a:r>
              <a:rPr lang="en-US">
                <a:solidFill>
                  <a:srgbClr val="FF0000"/>
                </a:solidFill>
              </a:rPr>
              <a:t>Users: </a:t>
            </a:r>
            <a:r>
              <a:rPr lang="en-US"/>
              <a:t>novice and discretionary users </a:t>
            </a:r>
            <a:endParaRPr/>
          </a:p>
          <a:p>
            <a:pPr indent="-514350" lvl="0" marL="514350" rtl="0" algn="l">
              <a:lnSpc>
                <a:spcPct val="90000"/>
              </a:lnSpc>
              <a:spcBef>
                <a:spcPts val="1200"/>
              </a:spcBef>
              <a:spcAft>
                <a:spcPts val="0"/>
              </a:spcAft>
              <a:buSzPts val="1700"/>
              <a:buNone/>
            </a:pPr>
            <a:r>
              <a:t/>
            </a:r>
            <a:endParaRPr>
              <a:solidFill>
                <a:srgbClr val="FF0000"/>
              </a:solidFill>
            </a:endParaRPr>
          </a:p>
          <a:p>
            <a:pPr indent="-514350" lvl="0" marL="514350" rtl="0" algn="l">
              <a:lnSpc>
                <a:spcPct val="90000"/>
              </a:lnSpc>
              <a:spcBef>
                <a:spcPts val="1200"/>
              </a:spcBef>
              <a:spcAft>
                <a:spcPts val="0"/>
              </a:spcAft>
              <a:buSzPts val="1700"/>
              <a:buNone/>
            </a:pPr>
            <a:r>
              <a:rPr lang="en-US">
                <a:solidFill>
                  <a:srgbClr val="FF0000"/>
                </a:solidFill>
              </a:rPr>
              <a:t> Environment :</a:t>
            </a:r>
            <a:r>
              <a:rPr lang="en-US"/>
              <a:t>online support, local expert</a:t>
            </a:r>
            <a:endParaRPr/>
          </a:p>
          <a:p>
            <a:pPr indent="-74929" lvl="0" marL="182880" rtl="0" algn="l">
              <a:lnSpc>
                <a:spcPct val="90000"/>
              </a:lnSpc>
              <a:spcBef>
                <a:spcPts val="1200"/>
              </a:spcBef>
              <a:spcAft>
                <a:spcPts val="0"/>
              </a:spcAft>
              <a:buSzPts val="17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2:SETTING USABILITY OBJECTIVES AND SUCCESS CRITERIA</a:t>
            </a:r>
            <a:endParaRPr/>
          </a:p>
        </p:txBody>
      </p:sp>
      <p:sp>
        <p:nvSpPr>
          <p:cNvPr id="504" name="Google Shape;504;p33"/>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74929" lvl="0" marL="182880" rtl="0" algn="l">
              <a:lnSpc>
                <a:spcPct val="90000"/>
              </a:lnSpc>
              <a:spcBef>
                <a:spcPts val="0"/>
              </a:spcBef>
              <a:spcAft>
                <a:spcPts val="0"/>
              </a:spcAft>
              <a:buSzPts val="1700"/>
              <a:buNone/>
            </a:pPr>
            <a:r>
              <a:t/>
            </a:r>
            <a:endParaRPr/>
          </a:p>
          <a:p>
            <a:pPr indent="-182880" lvl="0" marL="182880" rtl="0" algn="l">
              <a:lnSpc>
                <a:spcPct val="90000"/>
              </a:lnSpc>
              <a:spcBef>
                <a:spcPts val="1200"/>
              </a:spcBef>
              <a:spcAft>
                <a:spcPts val="0"/>
              </a:spcAft>
              <a:buSzPts val="1700"/>
              <a:buChar char="▪"/>
            </a:pPr>
            <a:r>
              <a:rPr lang="en-US"/>
              <a:t>85% users enjoy using the system</a:t>
            </a:r>
            <a:endParaRPr/>
          </a:p>
          <a:p>
            <a:pPr indent="-74929" lvl="0" marL="182880" rtl="0" algn="l">
              <a:lnSpc>
                <a:spcPct val="90000"/>
              </a:lnSpc>
              <a:spcBef>
                <a:spcPts val="1200"/>
              </a:spcBef>
              <a:spcAft>
                <a:spcPts val="0"/>
              </a:spcAft>
              <a:buSzPts val="1700"/>
              <a:buNone/>
            </a:pPr>
            <a:r>
              <a:t/>
            </a:r>
            <a:endParaRPr/>
          </a:p>
          <a:p>
            <a:pPr indent="-182880" lvl="0" marL="182880" rtl="0" algn="l">
              <a:lnSpc>
                <a:spcPct val="90000"/>
              </a:lnSpc>
              <a:spcBef>
                <a:spcPts val="1200"/>
              </a:spcBef>
              <a:spcAft>
                <a:spcPts val="0"/>
              </a:spcAft>
              <a:buSzPts val="1700"/>
              <a:buChar char="▪"/>
            </a:pPr>
            <a:r>
              <a:rPr lang="en-US"/>
              <a:t>Users can recall 70% of system commands after two weeks of not using the system</a:t>
            </a:r>
            <a:endParaRPr/>
          </a:p>
          <a:p>
            <a:pPr indent="-74929" lvl="0" marL="182880" rtl="0" algn="l">
              <a:lnSpc>
                <a:spcPct val="90000"/>
              </a:lnSpc>
              <a:spcBef>
                <a:spcPts val="1200"/>
              </a:spcBef>
              <a:spcAft>
                <a:spcPts val="0"/>
              </a:spcAft>
              <a:buSzPts val="1700"/>
              <a:buNone/>
            </a:pPr>
            <a:r>
              <a:t/>
            </a:r>
            <a:endParaRPr/>
          </a:p>
          <a:p>
            <a:pPr indent="-182880" lvl="0" marL="182880" rtl="0" algn="l">
              <a:lnSpc>
                <a:spcPct val="90000"/>
              </a:lnSpc>
              <a:spcBef>
                <a:spcPts val="1200"/>
              </a:spcBef>
              <a:spcAft>
                <a:spcPts val="0"/>
              </a:spcAft>
              <a:buSzPts val="1700"/>
              <a:buChar char="▪"/>
            </a:pPr>
            <a:r>
              <a:rPr lang="en-US"/>
              <a:t>Users can learn to use 75% of the system features within 15 minutes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USABILITY OBJECTIVES RELATED TO SPECIFIC TASKS</a:t>
            </a:r>
            <a:endParaRPr/>
          </a:p>
        </p:txBody>
      </p:sp>
      <p:sp>
        <p:nvSpPr>
          <p:cNvPr id="510" name="Google Shape;510;p34"/>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53339" lvl="0" marL="182880" rtl="0" algn="l">
              <a:lnSpc>
                <a:spcPct val="90000"/>
              </a:lnSpc>
              <a:spcBef>
                <a:spcPts val="0"/>
              </a:spcBef>
              <a:spcAft>
                <a:spcPts val="0"/>
              </a:spcAft>
              <a:buSzPts val="2040"/>
              <a:buNone/>
            </a:pPr>
            <a:r>
              <a:t/>
            </a:r>
            <a:endParaRPr sz="2400"/>
          </a:p>
          <a:p>
            <a:pPr indent="-182880" lvl="0" marL="182880" rtl="0" algn="l">
              <a:lnSpc>
                <a:spcPct val="90000"/>
              </a:lnSpc>
              <a:spcBef>
                <a:spcPts val="1200"/>
              </a:spcBef>
              <a:spcAft>
                <a:spcPts val="0"/>
              </a:spcAft>
              <a:buSzPts val="2040"/>
              <a:buChar char="▪"/>
            </a:pPr>
            <a:r>
              <a:rPr b="1" lang="en-US" sz="2400"/>
              <a:t>Competitive edge</a:t>
            </a:r>
            <a:endParaRPr/>
          </a:p>
          <a:p>
            <a:pPr indent="-182879" lvl="2" marL="731520" rtl="0" algn="l">
              <a:lnSpc>
                <a:spcPct val="90000"/>
              </a:lnSpc>
              <a:spcBef>
                <a:spcPts val="400"/>
              </a:spcBef>
              <a:spcAft>
                <a:spcPts val="0"/>
              </a:spcAft>
              <a:buSzPts val="1700"/>
              <a:buChar char="▪"/>
            </a:pPr>
            <a:r>
              <a:rPr lang="en-US" sz="2000"/>
              <a:t>Theater Booking System</a:t>
            </a:r>
            <a:endParaRPr/>
          </a:p>
          <a:p>
            <a:pPr indent="-182880" lvl="0" marL="182880" rtl="0" algn="l">
              <a:lnSpc>
                <a:spcPct val="90000"/>
              </a:lnSpc>
              <a:spcBef>
                <a:spcPts val="1400"/>
              </a:spcBef>
              <a:spcAft>
                <a:spcPts val="0"/>
              </a:spcAft>
              <a:buSzPts val="2040"/>
              <a:buChar char="▪"/>
            </a:pPr>
            <a:r>
              <a:rPr b="1" lang="en-US" sz="2400"/>
              <a:t>Market requirements</a:t>
            </a:r>
            <a:endParaRPr/>
          </a:p>
          <a:p>
            <a:pPr indent="-182879" lvl="2" marL="731520" rtl="0" algn="l">
              <a:lnSpc>
                <a:spcPct val="90000"/>
              </a:lnSpc>
              <a:spcBef>
                <a:spcPts val="400"/>
              </a:spcBef>
              <a:spcAft>
                <a:spcPts val="0"/>
              </a:spcAft>
              <a:buSzPts val="1700"/>
              <a:buChar char="▪"/>
            </a:pPr>
            <a:r>
              <a:rPr lang="en-US" sz="2000"/>
              <a:t>Automatic Teller Machine</a:t>
            </a:r>
            <a:endParaRPr/>
          </a:p>
          <a:p>
            <a:pPr indent="-182880" lvl="0" marL="182880" rtl="0" algn="l">
              <a:lnSpc>
                <a:spcPct val="90000"/>
              </a:lnSpc>
              <a:spcBef>
                <a:spcPts val="1400"/>
              </a:spcBef>
              <a:spcAft>
                <a:spcPts val="0"/>
              </a:spcAft>
              <a:buSzPts val="2040"/>
              <a:buChar char="▪"/>
            </a:pPr>
            <a:r>
              <a:rPr b="1" lang="en-US" sz="2400"/>
              <a:t>Tasks performed first</a:t>
            </a:r>
            <a:endParaRPr/>
          </a:p>
          <a:p>
            <a:pPr indent="-182879" lvl="2" marL="731520" rtl="0" algn="l">
              <a:lnSpc>
                <a:spcPct val="90000"/>
              </a:lnSpc>
              <a:spcBef>
                <a:spcPts val="400"/>
              </a:spcBef>
              <a:spcAft>
                <a:spcPts val="0"/>
              </a:spcAft>
              <a:buSzPts val="1700"/>
              <a:buChar char="▪"/>
            </a:pPr>
            <a:r>
              <a:rPr lang="en-US" sz="2000"/>
              <a:t>First task decide the factor for success</a:t>
            </a:r>
            <a:endParaRPr/>
          </a:p>
          <a:p>
            <a:pPr indent="-182880" lvl="0" marL="182880" rtl="0" algn="l">
              <a:lnSpc>
                <a:spcPct val="90000"/>
              </a:lnSpc>
              <a:spcBef>
                <a:spcPts val="1400"/>
              </a:spcBef>
              <a:spcAft>
                <a:spcPts val="0"/>
              </a:spcAft>
              <a:buSzPts val="2040"/>
              <a:buChar char="▪"/>
            </a:pPr>
            <a:r>
              <a:rPr b="1" lang="en-US" sz="2400"/>
              <a:t>Tasks performed most frequently</a:t>
            </a:r>
            <a:endParaRPr/>
          </a:p>
          <a:p>
            <a:pPr indent="-182879" lvl="2" marL="731520" rtl="0" algn="l">
              <a:lnSpc>
                <a:spcPct val="90000"/>
              </a:lnSpc>
              <a:spcBef>
                <a:spcPts val="400"/>
              </a:spcBef>
              <a:spcAft>
                <a:spcPts val="0"/>
              </a:spcAft>
              <a:buSzPts val="1700"/>
              <a:buChar char="▪"/>
            </a:pPr>
            <a:r>
              <a:rPr lang="en-US" sz="2000"/>
              <a:t>Efficiency of the system</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5"/>
          <p:cNvSpPr txBox="1"/>
          <p:nvPr>
            <p:ph type="title"/>
          </p:nvPr>
        </p:nvSpPr>
        <p:spPr>
          <a:xfrm>
            <a:off x="784777" y="511553"/>
            <a:ext cx="10628666" cy="16093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600"/>
              <a:buFont typeface="Rockwell"/>
              <a:buNone/>
            </a:pPr>
            <a:r>
              <a:rPr lang="en-US" sz="3600"/>
              <a:t>USABILITY OBJECTIVES ARE SET OF CRITICAL TASKS</a:t>
            </a:r>
            <a:endParaRPr sz="3600"/>
          </a:p>
        </p:txBody>
      </p:sp>
      <p:graphicFrame>
        <p:nvGraphicFramePr>
          <p:cNvPr id="516" name="Google Shape;516;p35"/>
          <p:cNvGraphicFramePr/>
          <p:nvPr/>
        </p:nvGraphicFramePr>
        <p:xfrm>
          <a:off x="1069974" y="2120897"/>
          <a:ext cx="3000000" cy="3000000"/>
        </p:xfrm>
        <a:graphic>
          <a:graphicData uri="http://schemas.openxmlformats.org/drawingml/2006/table">
            <a:tbl>
              <a:tblPr bandRow="1" firstRow="1">
                <a:noFill/>
                <a:tableStyleId>{CF0C3E77-5ABF-4160-AB32-891E9EAC5E2B}</a:tableStyleId>
              </a:tblPr>
              <a:tblGrid>
                <a:gridCol w="2514575"/>
                <a:gridCol w="2514575"/>
                <a:gridCol w="2514575"/>
                <a:gridCol w="2514575"/>
              </a:tblGrid>
              <a:tr h="809525">
                <a:tc>
                  <a:txBody>
                    <a:bodyPr/>
                    <a:lstStyle/>
                    <a:p>
                      <a:pPr indent="0" lvl="0" marL="0" marR="0" rtl="0" algn="r">
                        <a:spcBef>
                          <a:spcPts val="0"/>
                        </a:spcBef>
                        <a:spcAft>
                          <a:spcPts val="0"/>
                        </a:spcAft>
                        <a:buNone/>
                      </a:pPr>
                      <a:r>
                        <a:rPr b="1" lang="en-US" sz="1800" u="none" cap="none" strike="noStrike"/>
                        <a:t>Usage Cycle</a:t>
                      </a:r>
                      <a:endParaRPr/>
                    </a:p>
                    <a:p>
                      <a:pPr indent="0" lvl="0" marL="0" marR="0" rtl="0" algn="l">
                        <a:spcBef>
                          <a:spcPts val="0"/>
                        </a:spcBef>
                        <a:spcAft>
                          <a:spcPts val="0"/>
                        </a:spcAft>
                        <a:buNone/>
                      </a:pPr>
                      <a:r>
                        <a:t/>
                      </a:r>
                      <a:endParaRPr b="1" sz="1800"/>
                    </a:p>
                    <a:p>
                      <a:pPr indent="0" lvl="0" marL="0" marR="0" rtl="0" algn="l">
                        <a:spcBef>
                          <a:spcPts val="0"/>
                        </a:spcBef>
                        <a:spcAft>
                          <a:spcPts val="0"/>
                        </a:spcAft>
                        <a:buNone/>
                      </a:pPr>
                      <a:r>
                        <a:rPr b="1" lang="en-US" sz="1800"/>
                        <a:t>Tasks</a:t>
                      </a:r>
                      <a:endParaRPr b="1" sz="1800"/>
                    </a:p>
                  </a:txBody>
                  <a:tcPr marT="45725" marB="45725" marR="91450" marL="91450"/>
                </a:tc>
                <a:tc>
                  <a:txBody>
                    <a:bodyPr/>
                    <a:lstStyle/>
                    <a:p>
                      <a:pPr indent="0" lvl="0" marL="0" marR="0" rtl="0" algn="ctr">
                        <a:spcBef>
                          <a:spcPts val="0"/>
                        </a:spcBef>
                        <a:spcAft>
                          <a:spcPts val="0"/>
                        </a:spcAft>
                        <a:buNone/>
                      </a:pPr>
                      <a:r>
                        <a:rPr b="1" lang="en-US" sz="1800"/>
                        <a:t>Introduction &amp; Training</a:t>
                      </a:r>
                      <a:endParaRPr b="1" sz="1800"/>
                    </a:p>
                  </a:txBody>
                  <a:tcPr marT="45725" marB="45725" marR="91450" marL="91450" anchor="ctr"/>
                </a:tc>
                <a:tc>
                  <a:txBody>
                    <a:bodyPr/>
                    <a:lstStyle/>
                    <a:p>
                      <a:pPr indent="0" lvl="0" marL="0" marR="0" rtl="0" algn="ctr">
                        <a:spcBef>
                          <a:spcPts val="0"/>
                        </a:spcBef>
                        <a:spcAft>
                          <a:spcPts val="0"/>
                        </a:spcAft>
                        <a:buNone/>
                      </a:pPr>
                      <a:r>
                        <a:rPr b="1" lang="en-US" sz="1800"/>
                        <a:t>Limited</a:t>
                      </a:r>
                      <a:r>
                        <a:rPr b="1" lang="en-US" sz="1800"/>
                        <a:t> Usage</a:t>
                      </a:r>
                      <a:endParaRPr b="1" sz="1800"/>
                    </a:p>
                  </a:txBody>
                  <a:tcPr marT="45725" marB="45725" marR="91450" marL="91450" anchor="ctr"/>
                </a:tc>
                <a:tc>
                  <a:txBody>
                    <a:bodyPr/>
                    <a:lstStyle/>
                    <a:p>
                      <a:pPr indent="0" lvl="0" marL="0" marR="0" rtl="0" algn="ctr">
                        <a:spcBef>
                          <a:spcPts val="0"/>
                        </a:spcBef>
                        <a:spcAft>
                          <a:spcPts val="0"/>
                        </a:spcAft>
                        <a:buNone/>
                      </a:pPr>
                      <a:r>
                        <a:rPr b="1" lang="en-US" sz="1800"/>
                        <a:t>Full Usage</a:t>
                      </a:r>
                      <a:endParaRPr b="1" sz="1800"/>
                    </a:p>
                  </a:txBody>
                  <a:tcPr marT="45725" marB="45725" marR="91450" marL="91450" anchor="ctr"/>
                </a:tc>
              </a:tr>
              <a:tr h="809525">
                <a:tc>
                  <a:txBody>
                    <a:bodyPr/>
                    <a:lstStyle/>
                    <a:p>
                      <a:pPr indent="0" lvl="0" marL="0" marR="0" rtl="0" algn="ctr">
                        <a:spcBef>
                          <a:spcPts val="0"/>
                        </a:spcBef>
                        <a:spcAft>
                          <a:spcPts val="0"/>
                        </a:spcAft>
                        <a:buNone/>
                      </a:pPr>
                      <a:r>
                        <a:rPr b="1" lang="en-US" sz="1800">
                          <a:solidFill>
                            <a:schemeClr val="dk1"/>
                          </a:solidFill>
                          <a:latin typeface="Rockwell"/>
                          <a:ea typeface="Rockwell"/>
                          <a:cs typeface="Rockwell"/>
                          <a:sym typeface="Rockwell"/>
                        </a:rPr>
                        <a:t>Task 3</a:t>
                      </a:r>
                      <a:endParaRPr b="1" sz="1800">
                        <a:solidFill>
                          <a:schemeClr val="dk1"/>
                        </a:solidFill>
                        <a:latin typeface="Rockwell"/>
                        <a:ea typeface="Rockwell"/>
                        <a:cs typeface="Rockwell"/>
                        <a:sym typeface="Rockwell"/>
                      </a:endParaRPr>
                    </a:p>
                  </a:txBody>
                  <a:tcPr marT="45725" marB="45725" marR="91450" marL="91450" anchor="ctr"/>
                </a:tc>
                <a:tc>
                  <a:txBody>
                    <a:bodyPr/>
                    <a:lstStyle/>
                    <a:p>
                      <a:pPr indent="0" lvl="0" marL="0" marR="0" rtl="0" algn="ctr">
                        <a:spcBef>
                          <a:spcPts val="0"/>
                        </a:spcBef>
                        <a:spcAft>
                          <a:spcPts val="0"/>
                        </a:spcAft>
                        <a:buNone/>
                      </a:pPr>
                      <a:r>
                        <a:rPr b="1" lang="en-US" sz="1800"/>
                        <a:t>Effectiveness</a:t>
                      </a:r>
                      <a:endParaRPr/>
                    </a:p>
                    <a:p>
                      <a:pPr indent="0" lvl="0" marL="0" marR="0" rtl="0" algn="ctr">
                        <a:spcBef>
                          <a:spcPts val="0"/>
                        </a:spcBef>
                        <a:spcAft>
                          <a:spcPts val="0"/>
                        </a:spcAft>
                        <a:buNone/>
                      </a:pPr>
                      <a:r>
                        <a:rPr b="1" lang="en-US" sz="1800"/>
                        <a:t>Satisfaction</a:t>
                      </a:r>
                      <a:endParaRPr b="1" sz="1800"/>
                    </a:p>
                  </a:txBody>
                  <a:tcPr marT="45725" marB="45725" marR="91450" marL="91450" anchor="ctr"/>
                </a:tc>
                <a:tc>
                  <a:txBody>
                    <a:bodyPr/>
                    <a:lstStyle/>
                    <a:p>
                      <a:pPr indent="0" lvl="0" marL="0" marR="0" rtl="0" algn="ctr">
                        <a:spcBef>
                          <a:spcPts val="0"/>
                        </a:spcBef>
                        <a:spcAft>
                          <a:spcPts val="0"/>
                        </a:spcAft>
                        <a:buNone/>
                      </a:pPr>
                      <a:r>
                        <a:t/>
                      </a:r>
                      <a:endParaRPr b="1" sz="1800"/>
                    </a:p>
                  </a:txBody>
                  <a:tcPr marT="45725" marB="45725" marR="91450" marL="91450" anchor="ctr"/>
                </a:tc>
                <a:tc>
                  <a:txBody>
                    <a:bodyPr/>
                    <a:lstStyle/>
                    <a:p>
                      <a:pPr indent="0" lvl="0" marL="0" marR="0" rtl="0" algn="ctr">
                        <a:spcBef>
                          <a:spcPts val="0"/>
                        </a:spcBef>
                        <a:spcAft>
                          <a:spcPts val="0"/>
                        </a:spcAft>
                        <a:buNone/>
                      </a:pPr>
                      <a:r>
                        <a:t/>
                      </a:r>
                      <a:endParaRPr b="1" sz="1800"/>
                    </a:p>
                  </a:txBody>
                  <a:tcPr marT="45725" marB="45725" marR="91450" marL="91450" anchor="ctr"/>
                </a:tc>
              </a:tr>
              <a:tr h="809525">
                <a:tc>
                  <a:txBody>
                    <a:bodyPr/>
                    <a:lstStyle/>
                    <a:p>
                      <a:pPr indent="0" lvl="0" marL="0" marR="0" rtl="0" algn="ctr">
                        <a:lnSpc>
                          <a:spcPct val="100000"/>
                        </a:lnSpc>
                        <a:spcBef>
                          <a:spcPts val="0"/>
                        </a:spcBef>
                        <a:spcAft>
                          <a:spcPts val="0"/>
                        </a:spcAft>
                        <a:buClr>
                          <a:schemeClr val="dk1"/>
                        </a:buClr>
                        <a:buSzPts val="1800"/>
                        <a:buFont typeface="Rockwell"/>
                        <a:buNone/>
                      </a:pPr>
                      <a:r>
                        <a:rPr b="1" lang="en-US" sz="1800">
                          <a:solidFill>
                            <a:schemeClr val="dk1"/>
                          </a:solidFill>
                          <a:latin typeface="Rockwell"/>
                          <a:ea typeface="Rockwell"/>
                          <a:cs typeface="Rockwell"/>
                          <a:sym typeface="Rockwell"/>
                        </a:rPr>
                        <a:t>Task 8</a:t>
                      </a:r>
                      <a:endParaRPr b="1" sz="1800">
                        <a:solidFill>
                          <a:schemeClr val="dk1"/>
                        </a:solidFill>
                        <a:latin typeface="Rockwell"/>
                        <a:ea typeface="Rockwell"/>
                        <a:cs typeface="Rockwell"/>
                        <a:sym typeface="Rockwell"/>
                      </a:endParaRPr>
                    </a:p>
                  </a:txBody>
                  <a:tcPr marT="45725" marB="45725" marR="91450" marL="91450" anchor="ctr"/>
                </a:tc>
                <a:tc>
                  <a:txBody>
                    <a:bodyPr/>
                    <a:lstStyle/>
                    <a:p>
                      <a:pPr indent="0" lvl="0" marL="0" marR="0" rtl="0" algn="ctr">
                        <a:spcBef>
                          <a:spcPts val="0"/>
                        </a:spcBef>
                        <a:spcAft>
                          <a:spcPts val="0"/>
                        </a:spcAft>
                        <a:buNone/>
                      </a:pPr>
                      <a:r>
                        <a:t/>
                      </a:r>
                      <a:endParaRPr b="1" sz="1800"/>
                    </a:p>
                  </a:txBody>
                  <a:tcPr marT="45725" marB="45725" marR="91450" marL="91450" anchor="ctr"/>
                </a:tc>
                <a:tc>
                  <a:txBody>
                    <a:bodyPr/>
                    <a:lstStyle/>
                    <a:p>
                      <a:pPr indent="0" lvl="0" marL="0" marR="0" rtl="0" algn="ctr">
                        <a:spcBef>
                          <a:spcPts val="0"/>
                        </a:spcBef>
                        <a:spcAft>
                          <a:spcPts val="0"/>
                        </a:spcAft>
                        <a:buNone/>
                      </a:pPr>
                      <a:r>
                        <a:t/>
                      </a:r>
                      <a:endParaRPr b="1" sz="1800"/>
                    </a:p>
                  </a:txBody>
                  <a:tcPr marT="45725" marB="45725" marR="91450" marL="91450" anchor="ctr"/>
                </a:tc>
                <a:tc>
                  <a:txBody>
                    <a:bodyPr/>
                    <a:lstStyle/>
                    <a:p>
                      <a:pPr indent="0" lvl="0" marL="0" marR="0" rtl="0" algn="ctr">
                        <a:spcBef>
                          <a:spcPts val="0"/>
                        </a:spcBef>
                        <a:spcAft>
                          <a:spcPts val="0"/>
                        </a:spcAft>
                        <a:buNone/>
                      </a:pPr>
                      <a:r>
                        <a:rPr b="1" lang="en-US" sz="1800"/>
                        <a:t>Efficiency</a:t>
                      </a:r>
                      <a:endParaRPr b="1" sz="1800"/>
                    </a:p>
                  </a:txBody>
                  <a:tcPr marT="45725" marB="45725" marR="91450" marL="91450" anchor="ctr"/>
                </a:tc>
              </a:tr>
              <a:tr h="809525">
                <a:tc>
                  <a:txBody>
                    <a:bodyPr/>
                    <a:lstStyle/>
                    <a:p>
                      <a:pPr indent="0" lvl="0" marL="0" marR="0" rtl="0" algn="ctr">
                        <a:lnSpc>
                          <a:spcPct val="100000"/>
                        </a:lnSpc>
                        <a:spcBef>
                          <a:spcPts val="0"/>
                        </a:spcBef>
                        <a:spcAft>
                          <a:spcPts val="0"/>
                        </a:spcAft>
                        <a:buClr>
                          <a:schemeClr val="dk1"/>
                        </a:buClr>
                        <a:buSzPts val="1800"/>
                        <a:buFont typeface="Rockwell"/>
                        <a:buNone/>
                      </a:pPr>
                      <a:r>
                        <a:rPr b="1" lang="en-US" sz="1800">
                          <a:solidFill>
                            <a:schemeClr val="dk1"/>
                          </a:solidFill>
                          <a:latin typeface="Rockwell"/>
                          <a:ea typeface="Rockwell"/>
                          <a:cs typeface="Rockwell"/>
                          <a:sym typeface="Rockwell"/>
                        </a:rPr>
                        <a:t>Task 9</a:t>
                      </a:r>
                      <a:endParaRPr b="1" sz="1800">
                        <a:solidFill>
                          <a:schemeClr val="dk1"/>
                        </a:solidFill>
                        <a:latin typeface="Rockwell"/>
                        <a:ea typeface="Rockwell"/>
                        <a:cs typeface="Rockwell"/>
                        <a:sym typeface="Rockwell"/>
                      </a:endParaRPr>
                    </a:p>
                  </a:txBody>
                  <a:tcPr marT="45725" marB="45725" marR="91450" marL="91450" anchor="ctr"/>
                </a:tc>
                <a:tc>
                  <a:txBody>
                    <a:bodyPr/>
                    <a:lstStyle/>
                    <a:p>
                      <a:pPr indent="0" lvl="0" marL="0" marR="0" rtl="0" algn="ctr">
                        <a:spcBef>
                          <a:spcPts val="0"/>
                        </a:spcBef>
                        <a:spcAft>
                          <a:spcPts val="0"/>
                        </a:spcAft>
                        <a:buNone/>
                      </a:pPr>
                      <a:r>
                        <a:t/>
                      </a:r>
                      <a:endParaRPr b="1" sz="1800"/>
                    </a:p>
                  </a:txBody>
                  <a:tcPr marT="45725" marB="45725" marR="91450" marL="91450" anchor="ctr"/>
                </a:tc>
                <a:tc>
                  <a:txBody>
                    <a:bodyPr/>
                    <a:lstStyle/>
                    <a:p>
                      <a:pPr indent="0" lvl="0" marL="0" marR="0" rtl="0" algn="ctr">
                        <a:spcBef>
                          <a:spcPts val="0"/>
                        </a:spcBef>
                        <a:spcAft>
                          <a:spcPts val="0"/>
                        </a:spcAft>
                        <a:buNone/>
                      </a:pPr>
                      <a:r>
                        <a:rPr b="1" lang="en-US" sz="1800"/>
                        <a:t>Effectiveness</a:t>
                      </a:r>
                      <a:endParaRPr b="1" sz="1800"/>
                    </a:p>
                  </a:txBody>
                  <a:tcPr marT="45725" marB="45725" marR="91450" marL="91450" anchor="ctr"/>
                </a:tc>
                <a:tc>
                  <a:txBody>
                    <a:bodyPr/>
                    <a:lstStyle/>
                    <a:p>
                      <a:pPr indent="0" lvl="0" marL="0" marR="0" rtl="0" algn="ctr">
                        <a:spcBef>
                          <a:spcPts val="0"/>
                        </a:spcBef>
                        <a:spcAft>
                          <a:spcPts val="0"/>
                        </a:spcAft>
                        <a:buNone/>
                      </a:pPr>
                      <a:r>
                        <a:t/>
                      </a:r>
                      <a:endParaRPr b="1" sz="1800"/>
                    </a:p>
                  </a:txBody>
                  <a:tcPr marT="45725" marB="45725" marR="91450" marL="91450" anchor="ctr"/>
                </a:tc>
              </a:tr>
              <a:tr h="809525">
                <a:tc>
                  <a:txBody>
                    <a:bodyPr/>
                    <a:lstStyle/>
                    <a:p>
                      <a:pPr indent="0" lvl="0" marL="0" marR="0" rtl="0" algn="ctr">
                        <a:spcBef>
                          <a:spcPts val="0"/>
                        </a:spcBef>
                        <a:spcAft>
                          <a:spcPts val="0"/>
                        </a:spcAft>
                        <a:buNone/>
                      </a:pPr>
                      <a:r>
                        <a:t/>
                      </a:r>
                      <a:endParaRPr b="1" sz="1800">
                        <a:solidFill>
                          <a:schemeClr val="dk1"/>
                        </a:solidFill>
                        <a:latin typeface="Rockwell"/>
                        <a:ea typeface="Rockwell"/>
                        <a:cs typeface="Rockwell"/>
                        <a:sym typeface="Rockwell"/>
                      </a:endParaRPr>
                    </a:p>
                  </a:txBody>
                  <a:tcPr marT="45725" marB="45725" marR="91450" marL="91450" anchor="ctr"/>
                </a:tc>
                <a:tc>
                  <a:txBody>
                    <a:bodyPr/>
                    <a:lstStyle/>
                    <a:p>
                      <a:pPr indent="0" lvl="0" marL="0" marR="0" rtl="0" algn="ctr">
                        <a:spcBef>
                          <a:spcPts val="0"/>
                        </a:spcBef>
                        <a:spcAft>
                          <a:spcPts val="0"/>
                        </a:spcAft>
                        <a:buNone/>
                      </a:pPr>
                      <a:r>
                        <a:t/>
                      </a:r>
                      <a:endParaRPr b="1" sz="1800"/>
                    </a:p>
                  </a:txBody>
                  <a:tcPr marT="45725" marB="45725" marR="91450" marL="91450" anchor="ctr"/>
                </a:tc>
                <a:tc>
                  <a:txBody>
                    <a:bodyPr/>
                    <a:lstStyle/>
                    <a:p>
                      <a:pPr indent="0" lvl="0" marL="0" marR="0" rtl="0" algn="ctr">
                        <a:spcBef>
                          <a:spcPts val="0"/>
                        </a:spcBef>
                        <a:spcAft>
                          <a:spcPts val="0"/>
                        </a:spcAft>
                        <a:buNone/>
                      </a:pPr>
                      <a:r>
                        <a:t/>
                      </a:r>
                      <a:endParaRPr b="1" sz="1800"/>
                    </a:p>
                  </a:txBody>
                  <a:tcPr marT="45725" marB="45725" marR="91450" marL="91450" anchor="ctr"/>
                </a:tc>
                <a:tc>
                  <a:txBody>
                    <a:bodyPr/>
                    <a:lstStyle/>
                    <a:p>
                      <a:pPr indent="0" lvl="0" marL="0" marR="0" rtl="0" algn="ctr">
                        <a:spcBef>
                          <a:spcPts val="0"/>
                        </a:spcBef>
                        <a:spcAft>
                          <a:spcPts val="0"/>
                        </a:spcAft>
                        <a:buNone/>
                      </a:pPr>
                      <a:r>
                        <a:t/>
                      </a:r>
                      <a:endParaRPr b="1" sz="1800"/>
                    </a:p>
                  </a:txBody>
                  <a:tcPr marT="45725" marB="45725" marR="91450" marL="91450" anchor="ctr"/>
                </a:tc>
              </a:tr>
            </a:tbl>
          </a:graphicData>
        </a:graphic>
      </p:graphicFrame>
      <p:cxnSp>
        <p:nvCxnSpPr>
          <p:cNvPr id="517" name="Google Shape;517;p35"/>
          <p:cNvCxnSpPr/>
          <p:nvPr/>
        </p:nvCxnSpPr>
        <p:spPr>
          <a:xfrm>
            <a:off x="1069848" y="2093976"/>
            <a:ext cx="2515181" cy="93951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Font typeface="Rockwell"/>
              <a:buNone/>
            </a:pPr>
            <a:r>
              <a:rPr lang="en-US" sz="4400"/>
              <a:t>STAGE 3 : WRITING USABILITY STATEMENTS AND IDENTIFYING MEASURES</a:t>
            </a:r>
            <a:endParaRPr/>
          </a:p>
        </p:txBody>
      </p:sp>
      <p:sp>
        <p:nvSpPr>
          <p:cNvPr id="523" name="Google Shape;523;p36"/>
          <p:cNvSpPr txBox="1"/>
          <p:nvPr>
            <p:ph idx="1" type="body"/>
          </p:nvPr>
        </p:nvSpPr>
        <p:spPr>
          <a:xfrm>
            <a:off x="1069848" y="2121407"/>
            <a:ext cx="10058400" cy="4584193"/>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2380"/>
              <a:buNone/>
            </a:pPr>
            <a:r>
              <a:rPr lang="en-US" sz="2800"/>
              <a:t>A usability statement should include </a:t>
            </a:r>
            <a:endParaRPr/>
          </a:p>
          <a:p>
            <a:pPr indent="-74929" lvl="1" marL="457200" rtl="0" algn="just">
              <a:lnSpc>
                <a:spcPct val="90000"/>
              </a:lnSpc>
              <a:spcBef>
                <a:spcPts val="400"/>
              </a:spcBef>
              <a:spcAft>
                <a:spcPts val="0"/>
              </a:spcAft>
              <a:buSzPts val="1700"/>
              <a:buNone/>
            </a:pPr>
            <a:r>
              <a:t/>
            </a:r>
            <a:endParaRPr sz="2000"/>
          </a:p>
          <a:p>
            <a:pPr indent="-182880" lvl="1" marL="457200" rtl="0" algn="just">
              <a:lnSpc>
                <a:spcPct val="90000"/>
              </a:lnSpc>
              <a:spcBef>
                <a:spcPts val="600"/>
              </a:spcBef>
              <a:spcAft>
                <a:spcPts val="0"/>
              </a:spcAft>
              <a:buSzPts val="1700"/>
              <a:buChar char="▪"/>
            </a:pPr>
            <a:r>
              <a:rPr lang="en-US" sz="2000"/>
              <a:t>Title, purpose and brief description of the system</a:t>
            </a:r>
            <a:endParaRPr/>
          </a:p>
          <a:p>
            <a:pPr indent="-182880" lvl="1" marL="457200" rtl="0" algn="just">
              <a:lnSpc>
                <a:spcPct val="90000"/>
              </a:lnSpc>
              <a:spcBef>
                <a:spcPts val="600"/>
              </a:spcBef>
              <a:spcAft>
                <a:spcPts val="0"/>
              </a:spcAft>
              <a:buSzPts val="1700"/>
              <a:buChar char="▪"/>
            </a:pPr>
            <a:r>
              <a:rPr lang="en-US" sz="2000"/>
              <a:t>A description of the intended users and their characteristics(knowledge, skills, motivation)</a:t>
            </a:r>
            <a:endParaRPr/>
          </a:p>
          <a:p>
            <a:pPr indent="-182880" lvl="1" marL="457200" rtl="0" algn="just">
              <a:lnSpc>
                <a:spcPct val="90000"/>
              </a:lnSpc>
              <a:spcBef>
                <a:spcPts val="600"/>
              </a:spcBef>
              <a:spcAft>
                <a:spcPts val="0"/>
              </a:spcAft>
              <a:buSzPts val="1700"/>
              <a:buChar char="▪"/>
            </a:pPr>
            <a:r>
              <a:rPr lang="en-US" sz="2000"/>
              <a:t>A brief description of the shared tasks and their characteristics(frequency, Timing)</a:t>
            </a:r>
            <a:endParaRPr/>
          </a:p>
          <a:p>
            <a:pPr indent="-182880" lvl="1" marL="457200" rtl="0" algn="just">
              <a:lnSpc>
                <a:spcPct val="90000"/>
              </a:lnSpc>
              <a:spcBef>
                <a:spcPts val="600"/>
              </a:spcBef>
              <a:spcAft>
                <a:spcPts val="0"/>
              </a:spcAft>
              <a:buSzPts val="1700"/>
              <a:buChar char="▪"/>
            </a:pPr>
            <a:r>
              <a:rPr lang="en-US" sz="2000"/>
              <a:t>A brief description of the equipment to be used(h/w, s/w)</a:t>
            </a:r>
            <a:endParaRPr/>
          </a:p>
          <a:p>
            <a:pPr indent="-182880" lvl="1" marL="457200" rtl="0" algn="just">
              <a:lnSpc>
                <a:spcPct val="90000"/>
              </a:lnSpc>
              <a:spcBef>
                <a:spcPts val="600"/>
              </a:spcBef>
              <a:spcAft>
                <a:spcPts val="0"/>
              </a:spcAft>
              <a:buSzPts val="1700"/>
              <a:buChar char="▪"/>
            </a:pPr>
            <a:r>
              <a:rPr lang="en-US" sz="2000"/>
              <a:t>A description of the Environment(work place conditions, support environment)</a:t>
            </a:r>
            <a:endParaRPr/>
          </a:p>
          <a:p>
            <a:pPr indent="-182880" lvl="1" marL="457200" rtl="0" algn="just">
              <a:lnSpc>
                <a:spcPct val="90000"/>
              </a:lnSpc>
              <a:spcBef>
                <a:spcPts val="600"/>
              </a:spcBef>
              <a:spcAft>
                <a:spcPts val="0"/>
              </a:spcAft>
              <a:buSzPts val="1700"/>
              <a:buChar char="▪"/>
            </a:pPr>
            <a:r>
              <a:rPr lang="en-US" sz="2000"/>
              <a:t>A specification of the usability objectives for a particular context</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Font typeface="Rockwell"/>
              <a:buNone/>
            </a:pPr>
            <a:r>
              <a:rPr lang="en-US" sz="4400"/>
              <a:t>STAGE 3 : WRITING USABILITY STATEMENTS AND IDENTIFYING MEASURES</a:t>
            </a:r>
            <a:endParaRPr/>
          </a:p>
        </p:txBody>
      </p:sp>
      <p:sp>
        <p:nvSpPr>
          <p:cNvPr id="529" name="Google Shape;529;p37"/>
          <p:cNvSpPr txBox="1"/>
          <p:nvPr>
            <p:ph idx="1" type="body"/>
          </p:nvPr>
        </p:nvSpPr>
        <p:spPr>
          <a:xfrm>
            <a:off x="1069848" y="2121408"/>
            <a:ext cx="10058400" cy="4380992"/>
          </a:xfrm>
          <a:prstGeom prst="rect">
            <a:avLst/>
          </a:prstGeom>
          <a:noFill/>
          <a:ln>
            <a:noFill/>
          </a:ln>
        </p:spPr>
        <p:txBody>
          <a:bodyPr anchorCtr="0" anchor="t" bIns="45700" lIns="91425" spcFirstLastPara="1" rIns="91425" wrap="square" tIns="45700">
            <a:normAutofit fontScale="92500" lnSpcReduction="10000"/>
          </a:bodyPr>
          <a:lstStyle/>
          <a:p>
            <a:pPr indent="-182880" lvl="0" marL="182880" rtl="0" algn="l">
              <a:lnSpc>
                <a:spcPct val="90000"/>
              </a:lnSpc>
              <a:spcBef>
                <a:spcPts val="0"/>
              </a:spcBef>
              <a:spcAft>
                <a:spcPts val="0"/>
              </a:spcAft>
              <a:buSzPct val="85000"/>
              <a:buNone/>
            </a:pPr>
            <a:r>
              <a:rPr lang="en-US" sz="2400"/>
              <a:t>Each usability objective  must contain a statement of the thing to be measured</a:t>
            </a:r>
            <a:endParaRPr/>
          </a:p>
          <a:p>
            <a:pPr indent="-182879" lvl="1" marL="457200" rtl="0" algn="l">
              <a:lnSpc>
                <a:spcPct val="90000"/>
              </a:lnSpc>
              <a:spcBef>
                <a:spcPts val="400"/>
              </a:spcBef>
              <a:spcAft>
                <a:spcPts val="0"/>
              </a:spcAft>
              <a:buSzPct val="85000"/>
              <a:buChar char="▪"/>
            </a:pPr>
            <a:r>
              <a:rPr lang="en-US" sz="2000"/>
              <a:t>Number of keystrokes</a:t>
            </a:r>
            <a:endParaRPr/>
          </a:p>
          <a:p>
            <a:pPr indent="-182879" lvl="1" marL="457200" rtl="0" algn="l">
              <a:lnSpc>
                <a:spcPct val="90000"/>
              </a:lnSpc>
              <a:spcBef>
                <a:spcPts val="600"/>
              </a:spcBef>
              <a:spcAft>
                <a:spcPts val="0"/>
              </a:spcAft>
              <a:buSzPct val="85000"/>
              <a:buChar char="▪"/>
            </a:pPr>
            <a:r>
              <a:rPr lang="en-US" sz="2000"/>
              <a:t>Number of commands used</a:t>
            </a:r>
            <a:endParaRPr/>
          </a:p>
          <a:p>
            <a:pPr indent="-182879" lvl="1" marL="457200" rtl="0" algn="l">
              <a:lnSpc>
                <a:spcPct val="90000"/>
              </a:lnSpc>
              <a:spcBef>
                <a:spcPts val="600"/>
              </a:spcBef>
              <a:spcAft>
                <a:spcPts val="0"/>
              </a:spcAft>
              <a:buSzPct val="85000"/>
              <a:buChar char="▪"/>
            </a:pPr>
            <a:r>
              <a:rPr lang="en-US" sz="2000"/>
              <a:t>Number of user actions required to complete a task</a:t>
            </a:r>
            <a:endParaRPr/>
          </a:p>
          <a:p>
            <a:pPr indent="-182879" lvl="1" marL="457200" rtl="0" algn="l">
              <a:lnSpc>
                <a:spcPct val="90000"/>
              </a:lnSpc>
              <a:spcBef>
                <a:spcPts val="600"/>
              </a:spcBef>
              <a:spcAft>
                <a:spcPts val="0"/>
              </a:spcAft>
              <a:buSzPct val="85000"/>
              <a:buChar char="▪"/>
            </a:pPr>
            <a:r>
              <a:rPr lang="en-US" sz="2000"/>
              <a:t>Time taken to perform keystrokes, commands or tasks</a:t>
            </a:r>
            <a:endParaRPr/>
          </a:p>
          <a:p>
            <a:pPr indent="-182879" lvl="1" marL="457200" rtl="0" algn="l">
              <a:lnSpc>
                <a:spcPct val="90000"/>
              </a:lnSpc>
              <a:spcBef>
                <a:spcPts val="600"/>
              </a:spcBef>
              <a:spcAft>
                <a:spcPts val="0"/>
              </a:spcAft>
              <a:buSzPct val="85000"/>
              <a:buChar char="▪"/>
            </a:pPr>
            <a:r>
              <a:rPr lang="en-US" sz="2000"/>
              <a:t>Time taken to learn a set of commands</a:t>
            </a:r>
            <a:endParaRPr/>
          </a:p>
          <a:p>
            <a:pPr indent="-182879" lvl="1" marL="457200" rtl="0" algn="l">
              <a:lnSpc>
                <a:spcPct val="90000"/>
              </a:lnSpc>
              <a:spcBef>
                <a:spcPts val="600"/>
              </a:spcBef>
              <a:spcAft>
                <a:spcPts val="0"/>
              </a:spcAft>
              <a:buSzPct val="85000"/>
              <a:buChar char="▪"/>
            </a:pPr>
            <a:r>
              <a:rPr lang="en-US" sz="2000"/>
              <a:t>Number of commands remembered </a:t>
            </a:r>
            <a:endParaRPr/>
          </a:p>
          <a:p>
            <a:pPr indent="-182879" lvl="1" marL="457200" rtl="0" algn="l">
              <a:lnSpc>
                <a:spcPct val="90000"/>
              </a:lnSpc>
              <a:spcBef>
                <a:spcPts val="600"/>
              </a:spcBef>
              <a:spcAft>
                <a:spcPts val="0"/>
              </a:spcAft>
              <a:buSzPct val="85000"/>
              <a:buChar char="▪"/>
            </a:pPr>
            <a:r>
              <a:rPr lang="en-US" sz="2000"/>
              <a:t>Knowledge of system use</a:t>
            </a:r>
            <a:endParaRPr/>
          </a:p>
          <a:p>
            <a:pPr indent="-182879" lvl="1" marL="457200" rtl="0" algn="l">
              <a:lnSpc>
                <a:spcPct val="90000"/>
              </a:lnSpc>
              <a:spcBef>
                <a:spcPts val="600"/>
              </a:spcBef>
              <a:spcAft>
                <a:spcPts val="0"/>
              </a:spcAft>
              <a:buSzPct val="85000"/>
              <a:buChar char="▪"/>
            </a:pPr>
            <a:r>
              <a:rPr lang="en-US" sz="2000"/>
              <a:t>Attitudes and opinions</a:t>
            </a:r>
            <a:endParaRPr/>
          </a:p>
          <a:p>
            <a:pPr indent="-182879" lvl="1" marL="457200" rtl="0" algn="l">
              <a:lnSpc>
                <a:spcPct val="90000"/>
              </a:lnSpc>
              <a:spcBef>
                <a:spcPts val="600"/>
              </a:spcBef>
              <a:spcAft>
                <a:spcPts val="0"/>
              </a:spcAft>
              <a:buSzPct val="85000"/>
              <a:buChar char="▪"/>
            </a:pPr>
            <a:r>
              <a:rPr lang="en-US" sz="2000"/>
              <a:t>Availability of support materials</a:t>
            </a:r>
            <a:endParaRPr/>
          </a:p>
          <a:p>
            <a:pPr indent="-182879" lvl="1" marL="457200" rtl="0" algn="l">
              <a:lnSpc>
                <a:spcPct val="90000"/>
              </a:lnSpc>
              <a:spcBef>
                <a:spcPts val="600"/>
              </a:spcBef>
              <a:spcAft>
                <a:spcPts val="0"/>
              </a:spcAft>
              <a:buSzPct val="85000"/>
              <a:buChar char="▪"/>
            </a:pPr>
            <a:r>
              <a:rPr lang="en-US" sz="2000"/>
              <a:t>Errors: of understanding ,typographical</a:t>
            </a:r>
            <a:endParaRPr/>
          </a:p>
          <a:p>
            <a:pPr indent="-182879" lvl="1" marL="457200" rtl="0" algn="l">
              <a:lnSpc>
                <a:spcPct val="90000"/>
              </a:lnSpc>
              <a:spcBef>
                <a:spcPts val="600"/>
              </a:spcBef>
              <a:spcAft>
                <a:spcPts val="0"/>
              </a:spcAft>
              <a:buSzPct val="85000"/>
              <a:buChar char="▪"/>
            </a:pPr>
            <a:r>
              <a:rPr lang="en-US" sz="2000"/>
              <a:t>Time to recover from errors</a:t>
            </a:r>
            <a:endParaRPr/>
          </a:p>
          <a:p>
            <a:pPr indent="-83026" lvl="1" marL="457200" rtl="0" algn="l">
              <a:lnSpc>
                <a:spcPct val="90000"/>
              </a:lnSpc>
              <a:spcBef>
                <a:spcPts val="600"/>
              </a:spcBef>
              <a:spcAft>
                <a:spcPts val="0"/>
              </a:spcAft>
              <a:buSzPct val="85000"/>
              <a:buNone/>
            </a:pPr>
            <a:r>
              <a:t/>
            </a:r>
            <a:endParaRPr sz="2000"/>
          </a:p>
          <a:p>
            <a:pPr indent="-63055" lvl="0" marL="182880" rtl="0" algn="l">
              <a:lnSpc>
                <a:spcPct val="90000"/>
              </a:lnSpc>
              <a:spcBef>
                <a:spcPts val="1400"/>
              </a:spcBef>
              <a:spcAft>
                <a:spcPts val="0"/>
              </a:spcAft>
              <a:buSzPct val="85000"/>
              <a:buNone/>
            </a:pPr>
            <a:r>
              <a:t/>
            </a:r>
            <a:endParaRPr sz="2400"/>
          </a:p>
          <a:p>
            <a:pPr indent="-63055" lvl="0" marL="182880" rtl="0" algn="l">
              <a:lnSpc>
                <a:spcPct val="90000"/>
              </a:lnSpc>
              <a:spcBef>
                <a:spcPts val="1200"/>
              </a:spcBef>
              <a:spcAft>
                <a:spcPts val="0"/>
              </a:spcAft>
              <a:buSzPct val="85000"/>
              <a:buNone/>
            </a:pPr>
            <a:r>
              <a:t/>
            </a:r>
            <a:endParaRPr sz="2400"/>
          </a:p>
          <a:p>
            <a:pPr indent="-63055" lvl="0" marL="182880" rtl="0" algn="l">
              <a:lnSpc>
                <a:spcPct val="90000"/>
              </a:lnSpc>
              <a:spcBef>
                <a:spcPts val="1200"/>
              </a:spcBef>
              <a:spcAft>
                <a:spcPts val="0"/>
              </a:spcAft>
              <a:buSzPct val="85000"/>
              <a:buNone/>
            </a:pPr>
            <a:r>
              <a:t/>
            </a:r>
            <a:endParaRPr sz="2400"/>
          </a:p>
          <a:p>
            <a:pPr indent="-63055" lvl="0" marL="182880" rtl="0" algn="l">
              <a:lnSpc>
                <a:spcPct val="90000"/>
              </a:lnSpc>
              <a:spcBef>
                <a:spcPts val="1200"/>
              </a:spcBef>
              <a:spcAft>
                <a:spcPts val="0"/>
              </a:spcAft>
              <a:buSzPct val="85000"/>
              <a:buNone/>
            </a:pPr>
            <a:r>
              <a:t/>
            </a:r>
            <a:endParaRPr sz="2400"/>
          </a:p>
          <a:p>
            <a:pPr indent="-182880" lvl="0" marL="182880" rtl="0" algn="l">
              <a:lnSpc>
                <a:spcPct val="90000"/>
              </a:lnSpc>
              <a:spcBef>
                <a:spcPts val="1200"/>
              </a:spcBef>
              <a:spcAft>
                <a:spcPts val="0"/>
              </a:spcAft>
              <a:buSzPct val="85000"/>
              <a:buNone/>
            </a:pPr>
            <a:r>
              <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4 :CHOOSING TECHNIQUES FOR MEASURING USABILITY</a:t>
            </a:r>
            <a:endParaRPr/>
          </a:p>
        </p:txBody>
      </p:sp>
      <p:sp>
        <p:nvSpPr>
          <p:cNvPr id="535" name="Google Shape;535;p38"/>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53339" lvl="0" marL="182880" rtl="0" algn="l">
              <a:lnSpc>
                <a:spcPct val="90000"/>
              </a:lnSpc>
              <a:spcBef>
                <a:spcPts val="0"/>
              </a:spcBef>
              <a:spcAft>
                <a:spcPts val="0"/>
              </a:spcAft>
              <a:buSzPts val="2040"/>
              <a:buNone/>
            </a:pPr>
            <a:r>
              <a:t/>
            </a:r>
            <a:endParaRPr sz="2400"/>
          </a:p>
          <a:p>
            <a:pPr indent="-53339" lvl="0" marL="182880" rtl="0" algn="l">
              <a:lnSpc>
                <a:spcPct val="90000"/>
              </a:lnSpc>
              <a:spcBef>
                <a:spcPts val="1200"/>
              </a:spcBef>
              <a:spcAft>
                <a:spcPts val="0"/>
              </a:spcAft>
              <a:buSzPts val="2040"/>
              <a:buNone/>
            </a:pPr>
            <a:r>
              <a:t/>
            </a:r>
            <a:endParaRPr sz="2400"/>
          </a:p>
          <a:p>
            <a:pPr indent="-182880" lvl="0" marL="182880" rtl="0" algn="l">
              <a:lnSpc>
                <a:spcPct val="90000"/>
              </a:lnSpc>
              <a:spcBef>
                <a:spcPts val="1200"/>
              </a:spcBef>
              <a:spcAft>
                <a:spcPts val="0"/>
              </a:spcAft>
              <a:buSzPts val="2040"/>
              <a:buChar char="▪"/>
            </a:pPr>
            <a:r>
              <a:rPr lang="en-US" sz="2400"/>
              <a:t>Carrying out measurement of usability is not an easy task, there may be various problems.</a:t>
            </a:r>
            <a:endParaRPr/>
          </a:p>
          <a:p>
            <a:pPr indent="-53339" lvl="0" marL="182880" rtl="0" algn="l">
              <a:lnSpc>
                <a:spcPct val="90000"/>
              </a:lnSpc>
              <a:spcBef>
                <a:spcPts val="1200"/>
              </a:spcBef>
              <a:spcAft>
                <a:spcPts val="0"/>
              </a:spcAft>
              <a:buSzPts val="2040"/>
              <a:buNone/>
            </a:pPr>
            <a:r>
              <a:t/>
            </a:r>
            <a:endParaRPr sz="2400"/>
          </a:p>
          <a:p>
            <a:pPr indent="-182880" lvl="1" marL="457200" rtl="0" algn="l">
              <a:lnSpc>
                <a:spcPct val="90000"/>
              </a:lnSpc>
              <a:spcBef>
                <a:spcPts val="400"/>
              </a:spcBef>
              <a:spcAft>
                <a:spcPts val="0"/>
              </a:spcAft>
              <a:buSzPts val="1870"/>
              <a:buChar char="▪"/>
            </a:pPr>
            <a:r>
              <a:rPr lang="en-US" sz="2200"/>
              <a:t>Problems with </a:t>
            </a:r>
            <a:r>
              <a:rPr lang="en-US" sz="2600"/>
              <a:t>user</a:t>
            </a:r>
            <a:r>
              <a:rPr lang="en-US" sz="2200"/>
              <a:t> who take part</a:t>
            </a:r>
            <a:endParaRPr/>
          </a:p>
          <a:p>
            <a:pPr indent="-182880" lvl="1" marL="457200" rtl="0" algn="l">
              <a:lnSpc>
                <a:spcPct val="90000"/>
              </a:lnSpc>
              <a:spcBef>
                <a:spcPts val="600"/>
              </a:spcBef>
              <a:spcAft>
                <a:spcPts val="0"/>
              </a:spcAft>
              <a:buSzPts val="1870"/>
              <a:buChar char="▪"/>
            </a:pPr>
            <a:r>
              <a:rPr lang="en-US" sz="2200"/>
              <a:t>Problems with person carrying out the   measurement</a:t>
            </a:r>
            <a:endParaRPr/>
          </a:p>
          <a:p>
            <a:pPr indent="-182880" lvl="1" marL="457200" rtl="0" algn="l">
              <a:lnSpc>
                <a:spcPct val="90000"/>
              </a:lnSpc>
              <a:spcBef>
                <a:spcPts val="600"/>
              </a:spcBef>
              <a:spcAft>
                <a:spcPts val="0"/>
              </a:spcAft>
              <a:buSzPts val="1870"/>
              <a:buChar char="▪"/>
            </a:pPr>
            <a:r>
              <a:rPr lang="en-US" sz="2200"/>
              <a:t>Problems with how the results of the measurement are interpreted</a:t>
            </a:r>
            <a:endParaRPr/>
          </a:p>
          <a:p>
            <a:pPr indent="-53339" lvl="0" marL="182880" rtl="0" algn="l">
              <a:lnSpc>
                <a:spcPct val="90000"/>
              </a:lnSpc>
              <a:spcBef>
                <a:spcPts val="1400"/>
              </a:spcBef>
              <a:spcAft>
                <a:spcPts val="0"/>
              </a:spcAft>
              <a:buSzPts val="2040"/>
              <a:buNone/>
            </a:pPr>
            <a:r>
              <a:t/>
            </a:r>
            <a:endParaRPr sz="2400"/>
          </a:p>
          <a:p>
            <a:pPr indent="-53339" lvl="0" marL="182880" rtl="0" algn="l">
              <a:lnSpc>
                <a:spcPct val="90000"/>
              </a:lnSpc>
              <a:spcBef>
                <a:spcPts val="1200"/>
              </a:spcBef>
              <a:spcAft>
                <a:spcPts val="0"/>
              </a:spcAft>
              <a:buSzPts val="2040"/>
              <a:buNone/>
            </a:pPr>
            <a:r>
              <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4 :CHOOSING TECHNIQUES FOR MEASURING USABILITY</a:t>
            </a:r>
            <a:endParaRPr/>
          </a:p>
        </p:txBody>
      </p:sp>
      <p:sp>
        <p:nvSpPr>
          <p:cNvPr id="541" name="Google Shape;541;p39"/>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Font typeface="Noto Sans Symbols"/>
              <a:buChar char="⮚"/>
            </a:pPr>
            <a:r>
              <a:rPr b="1" lang="en-US" sz="2400"/>
              <a:t>Group 1 Techniques</a:t>
            </a:r>
            <a:endParaRPr/>
          </a:p>
          <a:p>
            <a:pPr indent="-182880" lvl="1" marL="457200" rtl="0" algn="l">
              <a:lnSpc>
                <a:spcPct val="90000"/>
              </a:lnSpc>
              <a:spcBef>
                <a:spcPts val="400"/>
              </a:spcBef>
              <a:spcAft>
                <a:spcPts val="0"/>
              </a:spcAft>
              <a:buSzPts val="1530"/>
              <a:buChar char="▪"/>
            </a:pPr>
            <a:r>
              <a:rPr lang="en-US"/>
              <a:t>Require specialist psychological knowledge</a:t>
            </a:r>
            <a:endParaRPr/>
          </a:p>
          <a:p>
            <a:pPr indent="-182880" lvl="1" marL="457200" rtl="0" algn="l">
              <a:lnSpc>
                <a:spcPct val="90000"/>
              </a:lnSpc>
              <a:spcBef>
                <a:spcPts val="600"/>
              </a:spcBef>
              <a:spcAft>
                <a:spcPts val="0"/>
              </a:spcAft>
              <a:buSzPts val="1530"/>
              <a:buChar char="▪"/>
            </a:pPr>
            <a:r>
              <a:rPr lang="en-US"/>
              <a:t>Require an expert in UID</a:t>
            </a:r>
            <a:endParaRPr/>
          </a:p>
          <a:p>
            <a:pPr indent="-85725" lvl="1" marL="457200" rtl="0" algn="l">
              <a:lnSpc>
                <a:spcPct val="90000"/>
              </a:lnSpc>
              <a:spcBef>
                <a:spcPts val="600"/>
              </a:spcBef>
              <a:spcAft>
                <a:spcPts val="0"/>
              </a:spcAft>
              <a:buSzPts val="1530"/>
              <a:buNone/>
            </a:pPr>
            <a:r>
              <a:t/>
            </a:r>
            <a:endParaRPr/>
          </a:p>
          <a:p>
            <a:pPr indent="-182880" lvl="1" marL="182880" rtl="0" algn="l">
              <a:lnSpc>
                <a:spcPct val="90000"/>
              </a:lnSpc>
              <a:spcBef>
                <a:spcPts val="1400"/>
              </a:spcBef>
              <a:spcAft>
                <a:spcPts val="0"/>
              </a:spcAft>
              <a:buSzPts val="2040"/>
              <a:buFont typeface="Noto Sans Symbols"/>
              <a:buChar char="⮚"/>
            </a:pPr>
            <a:r>
              <a:rPr b="1" lang="en-US" sz="2400"/>
              <a:t>Group 2 Techniques</a:t>
            </a:r>
            <a:endParaRPr/>
          </a:p>
          <a:p>
            <a:pPr indent="-182880" lvl="1" marL="457200" rtl="0" algn="l">
              <a:lnSpc>
                <a:spcPct val="90000"/>
              </a:lnSpc>
              <a:spcBef>
                <a:spcPts val="600"/>
              </a:spcBef>
              <a:spcAft>
                <a:spcPts val="0"/>
              </a:spcAft>
              <a:buSzPts val="1530"/>
              <a:buChar char="▪"/>
            </a:pPr>
            <a:r>
              <a:rPr lang="en-US"/>
              <a:t> Designer can use but only with expert  advice</a:t>
            </a:r>
            <a:endParaRPr/>
          </a:p>
          <a:p>
            <a:pPr indent="-85725" lvl="1" marL="457200" rtl="0" algn="l">
              <a:lnSpc>
                <a:spcPct val="90000"/>
              </a:lnSpc>
              <a:spcBef>
                <a:spcPts val="600"/>
              </a:spcBef>
              <a:spcAft>
                <a:spcPts val="0"/>
              </a:spcAft>
              <a:buSzPts val="1530"/>
              <a:buNone/>
            </a:pPr>
            <a:r>
              <a:t/>
            </a:r>
            <a:endParaRPr/>
          </a:p>
          <a:p>
            <a:pPr indent="-182880" lvl="1" marL="182880" rtl="0" algn="l">
              <a:lnSpc>
                <a:spcPct val="90000"/>
              </a:lnSpc>
              <a:spcBef>
                <a:spcPts val="1400"/>
              </a:spcBef>
              <a:spcAft>
                <a:spcPts val="0"/>
              </a:spcAft>
              <a:buSzPts val="2040"/>
              <a:buFont typeface="Noto Sans Symbols"/>
              <a:buChar char="⮚"/>
            </a:pPr>
            <a:r>
              <a:rPr b="1" lang="en-US" sz="2400"/>
              <a:t>Group 3 Techniques</a:t>
            </a:r>
            <a:endParaRPr/>
          </a:p>
          <a:p>
            <a:pPr indent="-182880" lvl="1" marL="457200" rtl="0" algn="l">
              <a:lnSpc>
                <a:spcPct val="90000"/>
              </a:lnSpc>
              <a:spcBef>
                <a:spcPts val="600"/>
              </a:spcBef>
              <a:spcAft>
                <a:spcPts val="0"/>
              </a:spcAft>
              <a:buSzPts val="1530"/>
              <a:buChar char="▪"/>
            </a:pPr>
            <a:r>
              <a:rPr lang="en-US"/>
              <a:t>Designer can use without  expert  advice</a:t>
            </a:r>
            <a:endParaRPr/>
          </a:p>
          <a:p>
            <a:pPr indent="-165100" lvl="1" marL="165100" rtl="0" algn="l">
              <a:lnSpc>
                <a:spcPct val="90000"/>
              </a:lnSpc>
              <a:spcBef>
                <a:spcPts val="600"/>
              </a:spcBef>
              <a:spcAft>
                <a:spcPts val="0"/>
              </a:spcAft>
              <a:buSzPts val="153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b="1" lang="en-US"/>
              <a:t>USABILITY</a:t>
            </a:r>
            <a:endParaRPr/>
          </a:p>
        </p:txBody>
      </p:sp>
      <p:sp>
        <p:nvSpPr>
          <p:cNvPr id="127" name="Google Shape;127;p4"/>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Usability – one of the key concepts in HCI – focus in on creating systems that are easy to learn and use. </a:t>
            </a:r>
            <a:endParaRPr sz="2400"/>
          </a:p>
          <a:p>
            <a:pPr indent="-53339" lvl="0" marL="182880" rtl="0" algn="l">
              <a:lnSpc>
                <a:spcPct val="90000"/>
              </a:lnSpc>
              <a:spcBef>
                <a:spcPts val="1200"/>
              </a:spcBef>
              <a:spcAft>
                <a:spcPts val="0"/>
              </a:spcAft>
              <a:buSzPts val="2040"/>
              <a:buNone/>
            </a:pPr>
            <a:r>
              <a:t/>
            </a:r>
            <a:endParaRPr sz="2400"/>
          </a:p>
          <a:p>
            <a:pPr indent="-182880" lvl="0" marL="182880" rtl="0" algn="l">
              <a:lnSpc>
                <a:spcPct val="90000"/>
              </a:lnSpc>
              <a:spcBef>
                <a:spcPts val="1200"/>
              </a:spcBef>
              <a:spcAft>
                <a:spcPts val="0"/>
              </a:spcAft>
              <a:buSzPts val="2040"/>
              <a:buChar char="▪"/>
            </a:pPr>
            <a:r>
              <a:rPr lang="en-US" sz="2400"/>
              <a:t>Usability is Characterized by 5 E’s; </a:t>
            </a:r>
            <a:endParaRPr sz="2400"/>
          </a:p>
          <a:p>
            <a:pPr indent="-182879" lvl="2" marL="731520" rtl="0" algn="l">
              <a:lnSpc>
                <a:spcPct val="90000"/>
              </a:lnSpc>
              <a:spcBef>
                <a:spcPts val="400"/>
              </a:spcBef>
              <a:spcAft>
                <a:spcPts val="0"/>
              </a:spcAft>
              <a:buSzPts val="1700"/>
              <a:buChar char="▪"/>
            </a:pPr>
            <a:r>
              <a:rPr lang="en-US" sz="2000"/>
              <a:t>Easy to Learn </a:t>
            </a:r>
            <a:endParaRPr sz="2000"/>
          </a:p>
          <a:p>
            <a:pPr indent="-182879" lvl="2" marL="731520" rtl="0" algn="l">
              <a:lnSpc>
                <a:spcPct val="90000"/>
              </a:lnSpc>
              <a:spcBef>
                <a:spcPts val="600"/>
              </a:spcBef>
              <a:spcAft>
                <a:spcPts val="0"/>
              </a:spcAft>
              <a:buSzPts val="1700"/>
              <a:buChar char="▪"/>
            </a:pPr>
            <a:r>
              <a:rPr lang="en-US" sz="2000"/>
              <a:t>Easy to remember - how to use. </a:t>
            </a:r>
            <a:endParaRPr sz="2000"/>
          </a:p>
          <a:p>
            <a:pPr indent="-182879" lvl="2" marL="731520" rtl="0" algn="l">
              <a:lnSpc>
                <a:spcPct val="90000"/>
              </a:lnSpc>
              <a:spcBef>
                <a:spcPts val="600"/>
              </a:spcBef>
              <a:spcAft>
                <a:spcPts val="0"/>
              </a:spcAft>
              <a:buSzPts val="1700"/>
              <a:buChar char="▪"/>
            </a:pPr>
            <a:r>
              <a:rPr lang="en-US" sz="2000"/>
              <a:t>Effective to Use </a:t>
            </a:r>
            <a:endParaRPr sz="2000"/>
          </a:p>
          <a:p>
            <a:pPr indent="-182879" lvl="2" marL="731520" rtl="0" algn="l">
              <a:lnSpc>
                <a:spcPct val="90000"/>
              </a:lnSpc>
              <a:spcBef>
                <a:spcPts val="600"/>
              </a:spcBef>
              <a:spcAft>
                <a:spcPts val="0"/>
              </a:spcAft>
              <a:buSzPts val="1700"/>
              <a:buChar char="▪"/>
            </a:pPr>
            <a:r>
              <a:rPr lang="en-US" sz="2000"/>
              <a:t>Efficient to Use </a:t>
            </a:r>
            <a:endParaRPr sz="2000"/>
          </a:p>
          <a:p>
            <a:pPr indent="-182879" lvl="2" marL="731520" rtl="0" algn="l">
              <a:lnSpc>
                <a:spcPct val="90000"/>
              </a:lnSpc>
              <a:spcBef>
                <a:spcPts val="600"/>
              </a:spcBef>
              <a:spcAft>
                <a:spcPts val="0"/>
              </a:spcAft>
              <a:buSzPts val="1700"/>
              <a:buChar char="▪"/>
            </a:pPr>
            <a:r>
              <a:rPr lang="en-US" sz="2000"/>
              <a:t>Enjoyable to Use</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1 TECHNIQUES</a:t>
            </a:r>
            <a:endParaRPr/>
          </a:p>
        </p:txBody>
      </p:sp>
      <p:sp>
        <p:nvSpPr>
          <p:cNvPr id="547" name="Google Shape;547;p40"/>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1" marL="457200" rtl="0" algn="l">
              <a:lnSpc>
                <a:spcPct val="150000"/>
              </a:lnSpc>
              <a:spcBef>
                <a:spcPts val="0"/>
              </a:spcBef>
              <a:spcAft>
                <a:spcPts val="0"/>
              </a:spcAft>
              <a:buSzPts val="2040"/>
              <a:buChar char="▪"/>
            </a:pPr>
            <a:r>
              <a:rPr b="1" lang="en-US" sz="2400"/>
              <a:t>Analytical Evaluation </a:t>
            </a:r>
            <a:endParaRPr/>
          </a:p>
          <a:p>
            <a:pPr indent="-182880" lvl="1" marL="457200" rtl="0" algn="l">
              <a:lnSpc>
                <a:spcPct val="150000"/>
              </a:lnSpc>
              <a:spcBef>
                <a:spcPts val="600"/>
              </a:spcBef>
              <a:spcAft>
                <a:spcPts val="0"/>
              </a:spcAft>
              <a:buSzPts val="2040"/>
              <a:buChar char="▪"/>
            </a:pPr>
            <a:r>
              <a:rPr b="1" lang="en-US" sz="2400"/>
              <a:t>Expert Evaluation</a:t>
            </a:r>
            <a:endParaRPr/>
          </a:p>
          <a:p>
            <a:pPr indent="-182880" lvl="1" marL="457200" rtl="0" algn="l">
              <a:lnSpc>
                <a:spcPct val="150000"/>
              </a:lnSpc>
              <a:spcBef>
                <a:spcPts val="600"/>
              </a:spcBef>
              <a:spcAft>
                <a:spcPts val="0"/>
              </a:spcAft>
              <a:buSzPts val="2040"/>
              <a:buChar char="▪"/>
            </a:pPr>
            <a:r>
              <a:rPr b="1" lang="en-US" sz="2400"/>
              <a:t>Experimental Evaluation</a:t>
            </a:r>
            <a:endParaRPr/>
          </a:p>
          <a:p>
            <a:pPr indent="-53340" lvl="1" marL="457200" rtl="0" algn="l">
              <a:lnSpc>
                <a:spcPct val="150000"/>
              </a:lnSpc>
              <a:spcBef>
                <a:spcPts val="600"/>
              </a:spcBef>
              <a:spcAft>
                <a:spcPts val="0"/>
              </a:spcAft>
              <a:buSzPts val="2040"/>
              <a:buNone/>
            </a:pPr>
            <a:r>
              <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1 TECHNIQUES</a:t>
            </a:r>
            <a:endParaRPr/>
          </a:p>
        </p:txBody>
      </p:sp>
      <p:sp>
        <p:nvSpPr>
          <p:cNvPr id="553" name="Google Shape;553;p41"/>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Analytical Evaluation </a:t>
            </a:r>
            <a:endParaRPr/>
          </a:p>
          <a:p>
            <a:pPr indent="-182880" lvl="1" marL="457200" rtl="0" algn="l">
              <a:lnSpc>
                <a:spcPct val="90000"/>
              </a:lnSpc>
              <a:spcBef>
                <a:spcPts val="400"/>
              </a:spcBef>
              <a:spcAft>
                <a:spcPts val="0"/>
              </a:spcAft>
              <a:buSzPts val="1700"/>
              <a:buChar char="▪"/>
            </a:pPr>
            <a:r>
              <a:rPr lang="en-US" sz="2000"/>
              <a:t>Used early in the design lifecycle</a:t>
            </a:r>
            <a:endParaRPr/>
          </a:p>
          <a:p>
            <a:pPr indent="-182880" lvl="1" marL="457200" rtl="0" algn="l">
              <a:lnSpc>
                <a:spcPct val="90000"/>
              </a:lnSpc>
              <a:spcBef>
                <a:spcPts val="600"/>
              </a:spcBef>
              <a:spcAft>
                <a:spcPts val="0"/>
              </a:spcAft>
              <a:buSzPts val="1700"/>
              <a:buChar char="▪"/>
            </a:pPr>
            <a:r>
              <a:rPr lang="en-US" sz="2000"/>
              <a:t>Predict the user performance</a:t>
            </a:r>
            <a:endParaRPr/>
          </a:p>
          <a:p>
            <a:pPr indent="-182880" lvl="1" marL="457200" rtl="0" algn="l">
              <a:lnSpc>
                <a:spcPct val="90000"/>
              </a:lnSpc>
              <a:spcBef>
                <a:spcPts val="600"/>
              </a:spcBef>
              <a:spcAft>
                <a:spcPts val="0"/>
              </a:spcAft>
              <a:buSzPts val="1700"/>
              <a:buChar char="▪"/>
            </a:pPr>
            <a:r>
              <a:rPr lang="en-US" sz="2000"/>
              <a:t>Represented using semi formal specification lang  which enables designers  to analyse and predict expert performance</a:t>
            </a:r>
            <a:endParaRPr/>
          </a:p>
          <a:p>
            <a:pPr indent="-182880" lvl="1" marL="457200" rtl="0" algn="l">
              <a:lnSpc>
                <a:spcPct val="90000"/>
              </a:lnSpc>
              <a:spcBef>
                <a:spcPts val="600"/>
              </a:spcBef>
              <a:spcAft>
                <a:spcPts val="0"/>
              </a:spcAft>
              <a:buSzPts val="1700"/>
              <a:buChar char="▪"/>
            </a:pPr>
            <a:r>
              <a:rPr lang="en-US" sz="2000"/>
              <a:t> Advantages</a:t>
            </a:r>
            <a:endParaRPr/>
          </a:p>
          <a:p>
            <a:pPr indent="-182879" lvl="2" marL="731520" rtl="0" algn="l">
              <a:lnSpc>
                <a:spcPct val="90000"/>
              </a:lnSpc>
              <a:spcBef>
                <a:spcPts val="600"/>
              </a:spcBef>
              <a:spcAft>
                <a:spcPts val="0"/>
              </a:spcAft>
              <a:buSzPts val="1530"/>
              <a:buChar char="▪"/>
            </a:pPr>
            <a:r>
              <a:rPr lang="en-US" sz="1800"/>
              <a:t>Evaluated without developing prototype without user testing</a:t>
            </a:r>
            <a:endParaRPr/>
          </a:p>
          <a:p>
            <a:pPr indent="-182879" lvl="2" marL="731520" rtl="0" algn="l">
              <a:lnSpc>
                <a:spcPct val="90000"/>
              </a:lnSpc>
              <a:spcBef>
                <a:spcPts val="600"/>
              </a:spcBef>
              <a:spcAft>
                <a:spcPts val="0"/>
              </a:spcAft>
              <a:buSzPts val="1530"/>
              <a:buChar char="▪"/>
            </a:pPr>
            <a:r>
              <a:rPr lang="en-US" sz="1800"/>
              <a:t>Disadvantages</a:t>
            </a:r>
            <a:endParaRPr/>
          </a:p>
          <a:p>
            <a:pPr indent="-182879" lvl="3" marL="1005839" rtl="0" algn="l">
              <a:lnSpc>
                <a:spcPct val="90000"/>
              </a:lnSpc>
              <a:spcBef>
                <a:spcPts val="600"/>
              </a:spcBef>
              <a:spcAft>
                <a:spcPts val="0"/>
              </a:spcAft>
              <a:buSzPts val="1530"/>
              <a:buChar char="▪"/>
            </a:pPr>
            <a:r>
              <a:rPr lang="en-US" sz="1800"/>
              <a:t>Users are experts</a:t>
            </a:r>
            <a:endParaRPr/>
          </a:p>
          <a:p>
            <a:pPr indent="-182879" lvl="3" marL="1005839" rtl="0" algn="l">
              <a:lnSpc>
                <a:spcPct val="90000"/>
              </a:lnSpc>
              <a:spcBef>
                <a:spcPts val="600"/>
              </a:spcBef>
              <a:spcAft>
                <a:spcPts val="0"/>
              </a:spcAft>
              <a:buSzPts val="1530"/>
              <a:buChar char="▪"/>
            </a:pPr>
            <a:r>
              <a:rPr lang="en-US" sz="1800"/>
              <a:t>Costly and time consuming</a:t>
            </a:r>
            <a:endParaRPr/>
          </a:p>
          <a:p>
            <a:pPr indent="-85724" lvl="2" marL="731520" rtl="0" algn="l">
              <a:lnSpc>
                <a:spcPct val="90000"/>
              </a:lnSpc>
              <a:spcBef>
                <a:spcPts val="600"/>
              </a:spcBef>
              <a:spcAft>
                <a:spcPts val="0"/>
              </a:spcAft>
              <a:buSzPts val="1530"/>
              <a:buNone/>
            </a:pPr>
            <a:r>
              <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42"/>
          <p:cNvPicPr preferRelativeResize="0"/>
          <p:nvPr/>
        </p:nvPicPr>
        <p:blipFill rotWithShape="1">
          <a:blip r:embed="rId3">
            <a:alphaModFix/>
          </a:blip>
          <a:srcRect b="27353" l="0" r="0" t="0"/>
          <a:stretch/>
        </p:blipFill>
        <p:spPr>
          <a:xfrm>
            <a:off x="1955800" y="580572"/>
            <a:ext cx="8229600" cy="1190171"/>
          </a:xfrm>
          <a:prstGeom prst="rect">
            <a:avLst/>
          </a:prstGeom>
          <a:noFill/>
          <a:ln>
            <a:noFill/>
          </a:ln>
        </p:spPr>
      </p:pic>
      <p:pic>
        <p:nvPicPr>
          <p:cNvPr id="559" name="Google Shape;559;p42"/>
          <p:cNvPicPr preferRelativeResize="0"/>
          <p:nvPr/>
        </p:nvPicPr>
        <p:blipFill rotWithShape="1">
          <a:blip r:embed="rId4">
            <a:alphaModFix/>
          </a:blip>
          <a:srcRect b="11078" l="0" r="9612" t="0"/>
          <a:stretch/>
        </p:blipFill>
        <p:spPr>
          <a:xfrm>
            <a:off x="1534885" y="2259817"/>
            <a:ext cx="8701314" cy="4016829"/>
          </a:xfrm>
          <a:prstGeom prst="rect">
            <a:avLst/>
          </a:prstGeom>
          <a:noFill/>
          <a:ln>
            <a:noFill/>
          </a:ln>
        </p:spPr>
      </p:pic>
      <p:sp>
        <p:nvSpPr>
          <p:cNvPr id="560" name="Google Shape;560;p42"/>
          <p:cNvSpPr txBox="1"/>
          <p:nvPr/>
        </p:nvSpPr>
        <p:spPr>
          <a:xfrm>
            <a:off x="2148113" y="1699986"/>
            <a:ext cx="747485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Rockwell"/>
                <a:ea typeface="Rockwell"/>
                <a:cs typeface="Rockwell"/>
                <a:sym typeface="Rockwell"/>
              </a:rPr>
              <a:t>Analytical Evaluation – Single Layered Model</a:t>
            </a:r>
            <a:endParaRPr sz="1600">
              <a:solidFill>
                <a:schemeClr val="dk1"/>
              </a:solidFill>
              <a:latin typeface="Rockwell"/>
              <a:ea typeface="Rockwell"/>
              <a:cs typeface="Rockwell"/>
              <a:sym typeface="Rockwell"/>
            </a:endParaRPr>
          </a:p>
        </p:txBody>
      </p:sp>
      <p:sp>
        <p:nvSpPr>
          <p:cNvPr id="561" name="Google Shape;561;p42"/>
          <p:cNvSpPr txBox="1"/>
          <p:nvPr/>
        </p:nvSpPr>
        <p:spPr>
          <a:xfrm>
            <a:off x="1955800" y="6276646"/>
            <a:ext cx="747485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Rockwell"/>
                <a:ea typeface="Rockwell"/>
                <a:cs typeface="Rockwell"/>
                <a:sym typeface="Rockwell"/>
              </a:rPr>
              <a:t>Analytical Evaluation – Multi Layered Model</a:t>
            </a:r>
            <a:endParaRPr sz="1600">
              <a:solidFill>
                <a:schemeClr val="dk1"/>
              </a:solidFill>
              <a:latin typeface="Rockwell"/>
              <a:ea typeface="Rockwell"/>
              <a:cs typeface="Rockwell"/>
              <a:sym typeface="Rockwe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1 TECHNIQUES</a:t>
            </a:r>
            <a:endParaRPr/>
          </a:p>
        </p:txBody>
      </p:sp>
      <p:sp>
        <p:nvSpPr>
          <p:cNvPr id="567" name="Google Shape;567;p43"/>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None/>
            </a:pPr>
            <a:r>
              <a:rPr b="1" lang="en-US" sz="2800"/>
              <a:t>Expert Evaluation</a:t>
            </a:r>
            <a:endParaRPr/>
          </a:p>
          <a:p>
            <a:pPr indent="-182880" lvl="1" marL="457200" rtl="0" algn="l">
              <a:lnSpc>
                <a:spcPct val="90000"/>
              </a:lnSpc>
              <a:spcBef>
                <a:spcPts val="400"/>
              </a:spcBef>
              <a:spcAft>
                <a:spcPts val="0"/>
              </a:spcAft>
              <a:buSzPts val="1700"/>
              <a:buChar char="▪"/>
            </a:pPr>
            <a:r>
              <a:rPr lang="en-US" sz="2000"/>
              <a:t>Experts use the design principles to evaluate the design , and would write up the results in a report</a:t>
            </a:r>
            <a:endParaRPr/>
          </a:p>
          <a:p>
            <a:pPr indent="-74929" lvl="1" marL="457200" rtl="0" algn="l">
              <a:lnSpc>
                <a:spcPct val="90000"/>
              </a:lnSpc>
              <a:spcBef>
                <a:spcPts val="600"/>
              </a:spcBef>
              <a:spcAft>
                <a:spcPts val="0"/>
              </a:spcAft>
              <a:buSzPts val="1700"/>
              <a:buNone/>
            </a:pPr>
            <a:r>
              <a:t/>
            </a:r>
            <a:endParaRPr sz="2000"/>
          </a:p>
          <a:p>
            <a:pPr indent="0" lvl="0" marL="0" rtl="0" algn="l">
              <a:lnSpc>
                <a:spcPct val="90000"/>
              </a:lnSpc>
              <a:spcBef>
                <a:spcPts val="1400"/>
              </a:spcBef>
              <a:spcAft>
                <a:spcPts val="0"/>
              </a:spcAft>
              <a:buSzPts val="2380"/>
              <a:buNone/>
            </a:pPr>
            <a:r>
              <a:rPr b="1" lang="en-US" sz="2800"/>
              <a:t>Experimental Evaluation</a:t>
            </a:r>
            <a:endParaRPr/>
          </a:p>
          <a:p>
            <a:pPr indent="-182880" lvl="1" marL="457200" rtl="0" algn="l">
              <a:lnSpc>
                <a:spcPct val="90000"/>
              </a:lnSpc>
              <a:spcBef>
                <a:spcPts val="400"/>
              </a:spcBef>
              <a:spcAft>
                <a:spcPts val="0"/>
              </a:spcAft>
              <a:buSzPts val="1700"/>
              <a:buChar char="▪"/>
            </a:pPr>
            <a:r>
              <a:rPr lang="en-US" sz="2000"/>
              <a:t> Experiments can be used </a:t>
            </a:r>
            <a:endParaRPr/>
          </a:p>
          <a:p>
            <a:pPr indent="-182880" lvl="1" marL="457200" rtl="0" algn="l">
              <a:lnSpc>
                <a:spcPct val="90000"/>
              </a:lnSpc>
              <a:spcBef>
                <a:spcPts val="600"/>
              </a:spcBef>
              <a:spcAft>
                <a:spcPts val="0"/>
              </a:spcAft>
              <a:buSzPts val="1700"/>
              <a:buChar char="▪"/>
            </a:pPr>
            <a:r>
              <a:rPr lang="en-US" sz="2000"/>
              <a:t>  Experiments must be planned with the help of psychologist or human factors expert</a:t>
            </a:r>
            <a:endParaRPr/>
          </a:p>
          <a:p>
            <a:pPr indent="-182880" lvl="1" marL="457200" rtl="0" algn="l">
              <a:lnSpc>
                <a:spcPct val="90000"/>
              </a:lnSpc>
              <a:spcBef>
                <a:spcPts val="600"/>
              </a:spcBef>
              <a:spcAft>
                <a:spcPts val="0"/>
              </a:spcAft>
              <a:buSzPts val="1700"/>
              <a:buChar char="▪"/>
            </a:pPr>
            <a:r>
              <a:rPr lang="en-US" sz="2000"/>
              <a:t>Based on time, keystrokes etc statistical test is performed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2 TECHNIQUES</a:t>
            </a:r>
            <a:endParaRPr/>
          </a:p>
        </p:txBody>
      </p:sp>
      <p:sp>
        <p:nvSpPr>
          <p:cNvPr id="573" name="Google Shape;573;p44"/>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1" marL="457200" rtl="0" algn="l">
              <a:lnSpc>
                <a:spcPct val="150000"/>
              </a:lnSpc>
              <a:spcBef>
                <a:spcPts val="0"/>
              </a:spcBef>
              <a:spcAft>
                <a:spcPts val="0"/>
              </a:spcAft>
              <a:buSzPts val="2040"/>
              <a:buChar char="▪"/>
            </a:pPr>
            <a:r>
              <a:rPr b="1" lang="en-US" sz="2400"/>
              <a:t>Observation in a Usability  laboratory</a:t>
            </a:r>
            <a:endParaRPr/>
          </a:p>
          <a:p>
            <a:pPr indent="-182880" lvl="1" marL="457200" rtl="0" algn="l">
              <a:lnSpc>
                <a:spcPct val="150000"/>
              </a:lnSpc>
              <a:spcBef>
                <a:spcPts val="600"/>
              </a:spcBef>
              <a:spcAft>
                <a:spcPts val="0"/>
              </a:spcAft>
              <a:buSzPts val="2040"/>
              <a:buChar char="▪"/>
            </a:pPr>
            <a:r>
              <a:rPr b="1" lang="en-US" sz="2400"/>
              <a:t>Observation in the work place</a:t>
            </a:r>
            <a:endParaRPr/>
          </a:p>
          <a:p>
            <a:pPr indent="-182880" lvl="1" marL="457200" rtl="0" algn="l">
              <a:lnSpc>
                <a:spcPct val="150000"/>
              </a:lnSpc>
              <a:spcBef>
                <a:spcPts val="600"/>
              </a:spcBef>
              <a:spcAft>
                <a:spcPts val="0"/>
              </a:spcAft>
              <a:buSzPts val="2040"/>
              <a:buChar char="▪"/>
            </a:pPr>
            <a:r>
              <a:rPr b="1" lang="en-US" sz="2400"/>
              <a:t>Interviews</a:t>
            </a:r>
            <a:endParaRPr/>
          </a:p>
          <a:p>
            <a:pPr indent="-182880" lvl="1" marL="457200" rtl="0" algn="l">
              <a:lnSpc>
                <a:spcPct val="150000"/>
              </a:lnSpc>
              <a:spcBef>
                <a:spcPts val="600"/>
              </a:spcBef>
              <a:spcAft>
                <a:spcPts val="0"/>
              </a:spcAft>
              <a:buSzPts val="2040"/>
              <a:buChar char="▪"/>
            </a:pPr>
            <a:r>
              <a:rPr b="1" lang="en-US" sz="2400"/>
              <a:t>Questionnaires</a:t>
            </a:r>
            <a:endParaRPr/>
          </a:p>
          <a:p>
            <a:pPr indent="-182880" lvl="1" marL="457200" rtl="0" algn="l">
              <a:lnSpc>
                <a:spcPct val="150000"/>
              </a:lnSpc>
              <a:spcBef>
                <a:spcPts val="600"/>
              </a:spcBef>
              <a:spcAft>
                <a:spcPts val="0"/>
              </a:spcAft>
              <a:buSzPts val="2040"/>
              <a:buChar char="▪"/>
            </a:pPr>
            <a:r>
              <a:rPr b="1" lang="en-US" sz="2400"/>
              <a:t>Focus groups</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2 TECHNIQUES</a:t>
            </a:r>
            <a:endParaRPr/>
          </a:p>
        </p:txBody>
      </p:sp>
      <p:sp>
        <p:nvSpPr>
          <p:cNvPr id="579" name="Google Shape;579;p45"/>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Autofit/>
          </a:bodyPr>
          <a:lstStyle/>
          <a:p>
            <a:pPr indent="-182880" lvl="0" marL="182880" rtl="0" algn="l">
              <a:lnSpc>
                <a:spcPct val="90000"/>
              </a:lnSpc>
              <a:spcBef>
                <a:spcPts val="0"/>
              </a:spcBef>
              <a:spcAft>
                <a:spcPts val="0"/>
              </a:spcAft>
              <a:buSzPts val="2040"/>
              <a:buNone/>
            </a:pPr>
            <a:r>
              <a:rPr b="1" lang="en-US" sz="2400"/>
              <a:t>Observation in a Usability  laboratory</a:t>
            </a:r>
            <a:endParaRPr/>
          </a:p>
          <a:p>
            <a:pPr indent="-182880" lvl="1" marL="457200" rtl="0" algn="l">
              <a:lnSpc>
                <a:spcPct val="90000"/>
              </a:lnSpc>
              <a:spcBef>
                <a:spcPts val="400"/>
              </a:spcBef>
              <a:spcAft>
                <a:spcPts val="0"/>
              </a:spcAft>
              <a:buSzPts val="1870"/>
              <a:buChar char="▪"/>
            </a:pPr>
            <a:r>
              <a:rPr lang="en-US" sz="2200"/>
              <a:t>In a usability lab or user’s normal place of work</a:t>
            </a:r>
            <a:endParaRPr/>
          </a:p>
          <a:p>
            <a:pPr indent="-182880" lvl="1" marL="457200" rtl="0" algn="l">
              <a:lnSpc>
                <a:spcPct val="90000"/>
              </a:lnSpc>
              <a:spcBef>
                <a:spcPts val="600"/>
              </a:spcBef>
              <a:spcAft>
                <a:spcPts val="0"/>
              </a:spcAft>
              <a:buSzPts val="1870"/>
              <a:buChar char="▪"/>
            </a:pPr>
            <a:r>
              <a:rPr lang="en-US" sz="2200"/>
              <a:t>Video camera and data logging </a:t>
            </a:r>
            <a:endParaRPr sz="2200"/>
          </a:p>
          <a:p>
            <a:pPr indent="0" lvl="1" marL="274320" rtl="0" algn="l">
              <a:lnSpc>
                <a:spcPct val="90000"/>
              </a:lnSpc>
              <a:spcBef>
                <a:spcPts val="600"/>
              </a:spcBef>
              <a:spcAft>
                <a:spcPts val="0"/>
              </a:spcAft>
              <a:buSzPts val="1870"/>
              <a:buNone/>
            </a:pPr>
            <a:r>
              <a:t/>
            </a:r>
            <a:endParaRPr sz="2200"/>
          </a:p>
          <a:p>
            <a:pPr indent="-182880" lvl="0" marL="182880" rtl="0" algn="l">
              <a:lnSpc>
                <a:spcPct val="90000"/>
              </a:lnSpc>
              <a:spcBef>
                <a:spcPts val="1400"/>
              </a:spcBef>
              <a:spcAft>
                <a:spcPts val="0"/>
              </a:spcAft>
              <a:buSzPts val="2040"/>
              <a:buNone/>
            </a:pPr>
            <a:r>
              <a:rPr b="1" lang="en-US" sz="2400"/>
              <a:t>Observation in the work place</a:t>
            </a:r>
            <a:endParaRPr/>
          </a:p>
          <a:p>
            <a:pPr indent="-182880" lvl="1" marL="457200" rtl="0" algn="l">
              <a:lnSpc>
                <a:spcPct val="90000"/>
              </a:lnSpc>
              <a:spcBef>
                <a:spcPts val="400"/>
              </a:spcBef>
              <a:spcAft>
                <a:spcPts val="0"/>
              </a:spcAft>
              <a:buSzPts val="1870"/>
              <a:buChar char="▪"/>
            </a:pPr>
            <a:r>
              <a:rPr lang="en-US" sz="2200"/>
              <a:t>Without disturbing users make a log of user actions and user problems</a:t>
            </a:r>
            <a:endParaRPr/>
          </a:p>
          <a:p>
            <a:pPr indent="-182880" lvl="1" marL="457200" rtl="0" algn="l">
              <a:lnSpc>
                <a:spcPct val="90000"/>
              </a:lnSpc>
              <a:spcBef>
                <a:spcPts val="600"/>
              </a:spcBef>
              <a:spcAft>
                <a:spcPts val="0"/>
              </a:spcAft>
              <a:buSzPts val="1870"/>
              <a:buChar char="▪"/>
            </a:pPr>
            <a:r>
              <a:rPr lang="en-US" sz="2200"/>
              <a:t>Users are asked to say out loud what they are doing and this can be recorded</a:t>
            </a:r>
            <a:endParaRPr/>
          </a:p>
          <a:p>
            <a:pPr indent="-182880" lvl="0" marL="182880" rtl="0" algn="l">
              <a:lnSpc>
                <a:spcPct val="90000"/>
              </a:lnSpc>
              <a:spcBef>
                <a:spcPts val="1400"/>
              </a:spcBef>
              <a:spcAft>
                <a:spcPts val="0"/>
              </a:spcAft>
              <a:buSzPts val="2040"/>
              <a:buNone/>
            </a:pPr>
            <a:r>
              <a:t/>
            </a:r>
            <a:endParaRPr sz="2400"/>
          </a:p>
          <a:p>
            <a:pPr indent="-182880" lvl="0" marL="182880" rtl="0" algn="l">
              <a:lnSpc>
                <a:spcPct val="90000"/>
              </a:lnSpc>
              <a:spcBef>
                <a:spcPts val="1200"/>
              </a:spcBef>
              <a:spcAft>
                <a:spcPts val="0"/>
              </a:spcAft>
              <a:buSzPts val="2040"/>
              <a:buNone/>
            </a:pPr>
            <a:r>
              <a:t/>
            </a:r>
            <a:endParaRPr sz="2400"/>
          </a:p>
          <a:p>
            <a:pPr indent="-182880" lvl="0" marL="182880" rtl="0" algn="l">
              <a:lnSpc>
                <a:spcPct val="90000"/>
              </a:lnSpc>
              <a:spcBef>
                <a:spcPts val="1200"/>
              </a:spcBef>
              <a:spcAft>
                <a:spcPts val="0"/>
              </a:spcAft>
              <a:buSzPts val="2040"/>
              <a:buNone/>
            </a:pPr>
            <a:r>
              <a:rPr lang="en-US" sz="2400"/>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2 TECHNIQUES</a:t>
            </a:r>
            <a:endParaRPr/>
          </a:p>
        </p:txBody>
      </p:sp>
      <p:sp>
        <p:nvSpPr>
          <p:cNvPr id="585" name="Google Shape;585;p46"/>
          <p:cNvSpPr txBox="1"/>
          <p:nvPr>
            <p:ph idx="1" type="body"/>
          </p:nvPr>
        </p:nvSpPr>
        <p:spPr>
          <a:xfrm>
            <a:off x="1069848" y="1756229"/>
            <a:ext cx="10058400" cy="4746171"/>
          </a:xfrm>
          <a:prstGeom prst="rect">
            <a:avLst/>
          </a:prstGeom>
          <a:noFill/>
          <a:ln>
            <a:noFill/>
          </a:ln>
        </p:spPr>
        <p:txBody>
          <a:bodyPr anchorCtr="0" anchor="t" bIns="45700" lIns="91425" spcFirstLastPara="1" rIns="91425" wrap="square" tIns="45700">
            <a:noAutofit/>
          </a:bodyPr>
          <a:lstStyle/>
          <a:p>
            <a:pPr indent="-182880" lvl="1" marL="182880" rtl="0" algn="l">
              <a:lnSpc>
                <a:spcPct val="90000"/>
              </a:lnSpc>
              <a:spcBef>
                <a:spcPts val="0"/>
              </a:spcBef>
              <a:spcAft>
                <a:spcPts val="0"/>
              </a:spcAft>
              <a:buSzPts val="2040"/>
              <a:buNone/>
            </a:pPr>
            <a:r>
              <a:rPr b="1" lang="en-US" sz="2400"/>
              <a:t>Interviews</a:t>
            </a:r>
            <a:endParaRPr/>
          </a:p>
          <a:p>
            <a:pPr indent="-182880" lvl="1" marL="457200" rtl="0" algn="l">
              <a:lnSpc>
                <a:spcPct val="90000"/>
              </a:lnSpc>
              <a:spcBef>
                <a:spcPts val="600"/>
              </a:spcBef>
              <a:spcAft>
                <a:spcPts val="0"/>
              </a:spcAft>
              <a:buSzPts val="1530"/>
              <a:buNone/>
            </a:pPr>
            <a:r>
              <a:rPr lang="en-US"/>
              <a:t>      Evaluator having fixed set of questions</a:t>
            </a:r>
            <a:endParaRPr/>
          </a:p>
          <a:p>
            <a:pPr indent="-182880" lvl="1" marL="182880" rtl="0" algn="l">
              <a:lnSpc>
                <a:spcPct val="90000"/>
              </a:lnSpc>
              <a:spcBef>
                <a:spcPts val="1400"/>
              </a:spcBef>
              <a:spcAft>
                <a:spcPts val="0"/>
              </a:spcAft>
              <a:buSzPts val="2040"/>
              <a:buNone/>
            </a:pPr>
            <a:r>
              <a:rPr b="1" lang="en-US" sz="2400"/>
              <a:t>Questionnaires</a:t>
            </a:r>
            <a:endParaRPr/>
          </a:p>
          <a:p>
            <a:pPr indent="-182880" lvl="1" marL="457200" rtl="0" algn="l">
              <a:lnSpc>
                <a:spcPct val="90000"/>
              </a:lnSpc>
              <a:spcBef>
                <a:spcPts val="600"/>
              </a:spcBef>
              <a:spcAft>
                <a:spcPts val="0"/>
              </a:spcAft>
              <a:buSzPts val="1530"/>
              <a:buNone/>
            </a:pPr>
            <a:r>
              <a:rPr lang="en-US"/>
              <a:t>	Evaluator should seek expert opinion  in the design of a questionnaire</a:t>
            </a:r>
            <a:endParaRPr/>
          </a:p>
          <a:p>
            <a:pPr indent="-182880" lvl="1" marL="182880" rtl="0" algn="l">
              <a:lnSpc>
                <a:spcPct val="90000"/>
              </a:lnSpc>
              <a:spcBef>
                <a:spcPts val="1400"/>
              </a:spcBef>
              <a:spcAft>
                <a:spcPts val="0"/>
              </a:spcAft>
              <a:buSzPts val="2040"/>
              <a:buNone/>
            </a:pPr>
            <a:r>
              <a:rPr b="1" lang="en-US" sz="2400"/>
              <a:t>Focus groups</a:t>
            </a:r>
            <a:endParaRPr/>
          </a:p>
          <a:p>
            <a:pPr indent="-182880" lvl="1" marL="457200" rtl="0" algn="l">
              <a:lnSpc>
                <a:spcPct val="90000"/>
              </a:lnSpc>
              <a:spcBef>
                <a:spcPts val="600"/>
              </a:spcBef>
              <a:spcAft>
                <a:spcPts val="0"/>
              </a:spcAft>
              <a:buSzPts val="1530"/>
              <a:buChar char="▪"/>
            </a:pPr>
            <a:r>
              <a:rPr lang="en-US"/>
              <a:t>To allow a group of users to talk in a free form discussion with each other for 45 mins</a:t>
            </a:r>
            <a:endParaRPr/>
          </a:p>
          <a:p>
            <a:pPr indent="-182880" lvl="1" marL="457200" rtl="0" algn="l">
              <a:lnSpc>
                <a:spcPct val="90000"/>
              </a:lnSpc>
              <a:spcBef>
                <a:spcPts val="600"/>
              </a:spcBef>
              <a:spcAft>
                <a:spcPts val="0"/>
              </a:spcAft>
              <a:buSzPts val="1530"/>
              <a:buChar char="▪"/>
            </a:pPr>
            <a:r>
              <a:rPr lang="en-US"/>
              <a:t>4 to 6 users along with investigator(designer)</a:t>
            </a:r>
            <a:endParaRPr/>
          </a:p>
          <a:p>
            <a:pPr indent="-182880" lvl="1" marL="457200" rtl="0" algn="l">
              <a:lnSpc>
                <a:spcPct val="90000"/>
              </a:lnSpc>
              <a:spcBef>
                <a:spcPts val="600"/>
              </a:spcBef>
              <a:spcAft>
                <a:spcPts val="0"/>
              </a:spcAft>
              <a:buSzPts val="1530"/>
              <a:buChar char="▪"/>
            </a:pPr>
            <a:r>
              <a:rPr lang="en-US"/>
              <a:t>Audio recorder</a:t>
            </a:r>
            <a:endParaRPr/>
          </a:p>
          <a:p>
            <a:pPr indent="-182880" lvl="1" marL="457200" rtl="0" algn="l">
              <a:lnSpc>
                <a:spcPct val="90000"/>
              </a:lnSpc>
              <a:spcBef>
                <a:spcPts val="600"/>
              </a:spcBef>
              <a:spcAft>
                <a:spcPts val="0"/>
              </a:spcAft>
              <a:buSzPts val="1530"/>
              <a:buChar char="▪"/>
            </a:pPr>
            <a:r>
              <a:rPr lang="en-US"/>
              <a:t>Investigator should not take part in the discussion but should facilitate  free discussion</a:t>
            </a:r>
            <a:endParaRPr/>
          </a:p>
          <a:p>
            <a:pPr indent="-182880" lvl="1" marL="457200" rtl="0" algn="l">
              <a:lnSpc>
                <a:spcPct val="90000"/>
              </a:lnSpc>
              <a:spcBef>
                <a:spcPts val="600"/>
              </a:spcBef>
              <a:spcAft>
                <a:spcPts val="0"/>
              </a:spcAft>
              <a:buSzPts val="1530"/>
              <a:buChar char="▪"/>
            </a:pPr>
            <a:r>
              <a:rPr lang="en-US"/>
              <a:t>How did they get started with the first task?</a:t>
            </a:r>
            <a:endParaRPr/>
          </a:p>
          <a:p>
            <a:pPr indent="-182880" lvl="1" marL="457200" rtl="0" algn="l">
              <a:lnSpc>
                <a:spcPct val="90000"/>
              </a:lnSpc>
              <a:spcBef>
                <a:spcPts val="600"/>
              </a:spcBef>
              <a:spcAft>
                <a:spcPts val="0"/>
              </a:spcAft>
              <a:buSzPts val="1530"/>
              <a:buChar char="▪"/>
            </a:pPr>
            <a:r>
              <a:rPr lang="en-US"/>
              <a:t>What difficulties did they have?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47"/>
          <p:cNvPicPr preferRelativeResize="0"/>
          <p:nvPr>
            <p:ph idx="1" type="body"/>
          </p:nvPr>
        </p:nvPicPr>
        <p:blipFill rotWithShape="1">
          <a:blip r:embed="rId3">
            <a:alphaModFix/>
          </a:blip>
          <a:srcRect b="0" l="0" r="0" t="0"/>
          <a:stretch/>
        </p:blipFill>
        <p:spPr>
          <a:xfrm rot="-187429">
            <a:off x="1068481" y="1374965"/>
            <a:ext cx="7282317" cy="2544001"/>
          </a:xfrm>
          <a:prstGeom prst="rect">
            <a:avLst/>
          </a:prstGeom>
          <a:noFill/>
          <a:ln>
            <a:noFill/>
          </a:ln>
        </p:spPr>
      </p:pic>
      <p:pic>
        <p:nvPicPr>
          <p:cNvPr id="591" name="Google Shape;591;p47"/>
          <p:cNvPicPr preferRelativeResize="0"/>
          <p:nvPr/>
        </p:nvPicPr>
        <p:blipFill rotWithShape="1">
          <a:blip r:embed="rId4">
            <a:alphaModFix/>
          </a:blip>
          <a:srcRect b="0" l="0" r="1348" t="0"/>
          <a:stretch/>
        </p:blipFill>
        <p:spPr>
          <a:xfrm rot="-160320">
            <a:off x="1065987" y="3846409"/>
            <a:ext cx="8117695" cy="2823910"/>
          </a:xfrm>
          <a:prstGeom prst="rect">
            <a:avLst/>
          </a:prstGeom>
          <a:noFill/>
          <a:ln>
            <a:noFill/>
          </a:ln>
        </p:spPr>
      </p:pic>
      <p:sp>
        <p:nvSpPr>
          <p:cNvPr id="592" name="Google Shape;592;p4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2 TECHNIQUES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2 TECHNIQUES</a:t>
            </a:r>
            <a:endParaRPr/>
          </a:p>
        </p:txBody>
      </p:sp>
      <p:pic>
        <p:nvPicPr>
          <p:cNvPr id="598" name="Google Shape;598;p48"/>
          <p:cNvPicPr preferRelativeResize="0"/>
          <p:nvPr/>
        </p:nvPicPr>
        <p:blipFill rotWithShape="1">
          <a:blip r:embed="rId3">
            <a:alphaModFix/>
          </a:blip>
          <a:srcRect b="0" l="0" r="1763" t="0"/>
          <a:stretch/>
        </p:blipFill>
        <p:spPr>
          <a:xfrm>
            <a:off x="880234" y="2093976"/>
            <a:ext cx="9729709" cy="351884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2 TECHNIQUES</a:t>
            </a:r>
            <a:endParaRPr/>
          </a:p>
        </p:txBody>
      </p:sp>
      <p:pic>
        <p:nvPicPr>
          <p:cNvPr id="604" name="Google Shape;604;p49"/>
          <p:cNvPicPr preferRelativeResize="0"/>
          <p:nvPr/>
        </p:nvPicPr>
        <p:blipFill rotWithShape="1">
          <a:blip r:embed="rId3">
            <a:alphaModFix/>
          </a:blip>
          <a:srcRect b="0" l="0" r="0" t="0"/>
          <a:stretch/>
        </p:blipFill>
        <p:spPr>
          <a:xfrm>
            <a:off x="830623" y="2093976"/>
            <a:ext cx="9810943" cy="38000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type="title"/>
          </p:nvPr>
        </p:nvSpPr>
        <p:spPr>
          <a:xfrm>
            <a:off x="1069848" y="299478"/>
            <a:ext cx="10058400" cy="160934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SzPts val="5400"/>
              <a:buFont typeface="Rockwell"/>
              <a:buNone/>
            </a:pPr>
            <a:r>
              <a:rPr lang="en-US"/>
              <a:t>EXAMPLE</a:t>
            </a:r>
            <a:endParaRPr/>
          </a:p>
        </p:txBody>
      </p:sp>
      <p:sp>
        <p:nvSpPr>
          <p:cNvPr id="133" name="Google Shape;133;p5"/>
          <p:cNvSpPr txBox="1"/>
          <p:nvPr>
            <p:ph idx="1" type="body"/>
          </p:nvPr>
        </p:nvSpPr>
        <p:spPr>
          <a:xfrm>
            <a:off x="783771" y="1614714"/>
            <a:ext cx="10344477" cy="4328886"/>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b="1" lang="en-US" sz="2400"/>
              <a:t>How many times have V come across glass doors with a handle that does not indicate the opening mode ! </a:t>
            </a:r>
            <a:endParaRPr b="1" sz="2400"/>
          </a:p>
          <a:p>
            <a:pPr indent="-182880" lvl="1" marL="457200" rtl="0" algn="l">
              <a:lnSpc>
                <a:spcPct val="90000"/>
              </a:lnSpc>
              <a:spcBef>
                <a:spcPts val="400"/>
              </a:spcBef>
              <a:spcAft>
                <a:spcPts val="0"/>
              </a:spcAft>
              <a:buSzPts val="1700"/>
              <a:buChar char="▪"/>
            </a:pPr>
            <a:r>
              <a:rPr lang="en-US" sz="2000"/>
              <a:t>Push AND Pull Stickers are not SIGNS of a GOOD Design! </a:t>
            </a:r>
            <a:endParaRPr sz="2000"/>
          </a:p>
          <a:p>
            <a:pPr indent="-182880" lvl="1" marL="457200" rtl="0" algn="l">
              <a:lnSpc>
                <a:spcPct val="90000"/>
              </a:lnSpc>
              <a:spcBef>
                <a:spcPts val="600"/>
              </a:spcBef>
              <a:spcAft>
                <a:spcPts val="0"/>
              </a:spcAft>
              <a:buSzPts val="1700"/>
              <a:buChar char="▪"/>
            </a:pPr>
            <a:r>
              <a:rPr lang="en-US" sz="2000"/>
              <a:t>Design of the Handle should indicate the affordance!</a:t>
            </a:r>
            <a:endParaRPr/>
          </a:p>
          <a:p>
            <a:pPr indent="-53339" lvl="0" marL="182880" rtl="0" algn="l">
              <a:lnSpc>
                <a:spcPct val="90000"/>
              </a:lnSpc>
              <a:spcBef>
                <a:spcPts val="1400"/>
              </a:spcBef>
              <a:spcAft>
                <a:spcPts val="0"/>
              </a:spcAft>
              <a:buSzPts val="2040"/>
              <a:buNone/>
            </a:pPr>
            <a:r>
              <a:t/>
            </a:r>
            <a:endParaRPr sz="2400"/>
          </a:p>
          <a:p>
            <a:pPr indent="-182880" lvl="0" marL="182880" rtl="0" algn="l">
              <a:lnSpc>
                <a:spcPct val="90000"/>
              </a:lnSpc>
              <a:spcBef>
                <a:spcPts val="1200"/>
              </a:spcBef>
              <a:spcAft>
                <a:spcPts val="0"/>
              </a:spcAft>
              <a:buSzPts val="2040"/>
              <a:buChar char="▪"/>
            </a:pPr>
            <a:r>
              <a:rPr b="1" lang="en-US" sz="2400"/>
              <a:t>Photocopiers – XEROX machines </a:t>
            </a:r>
            <a:endParaRPr b="1" sz="2400"/>
          </a:p>
          <a:p>
            <a:pPr indent="-182880" lvl="1" marL="457200" rtl="0" algn="l">
              <a:lnSpc>
                <a:spcPct val="90000"/>
              </a:lnSpc>
              <a:spcBef>
                <a:spcPts val="400"/>
              </a:spcBef>
              <a:spcAft>
                <a:spcPts val="0"/>
              </a:spcAft>
              <a:buSzPts val="1700"/>
              <a:buChar char="▪"/>
            </a:pPr>
            <a:r>
              <a:rPr lang="en-US" sz="2000"/>
              <a:t>Two buttons with and C</a:t>
            </a:r>
            <a:endParaRPr/>
          </a:p>
          <a:p>
            <a:pPr indent="-182880" lvl="1" marL="457200" rtl="0" algn="l">
              <a:lnSpc>
                <a:spcPct val="90000"/>
              </a:lnSpc>
              <a:spcBef>
                <a:spcPts val="600"/>
              </a:spcBef>
              <a:spcAft>
                <a:spcPts val="0"/>
              </a:spcAft>
              <a:buSzPts val="1700"/>
              <a:buChar char="▪"/>
            </a:pPr>
            <a:r>
              <a:rPr lang="en-US" sz="2000"/>
              <a:t>C is treated by modern day users as COPY ! </a:t>
            </a:r>
            <a:endParaRPr sz="2000"/>
          </a:p>
          <a:p>
            <a:pPr indent="-182880" lvl="1" marL="457200" rtl="0" algn="l">
              <a:lnSpc>
                <a:spcPct val="90000"/>
              </a:lnSpc>
              <a:spcBef>
                <a:spcPts val="600"/>
              </a:spcBef>
              <a:spcAft>
                <a:spcPts val="0"/>
              </a:spcAft>
              <a:buSzPts val="1700"/>
              <a:buChar char="▪"/>
            </a:pPr>
            <a:r>
              <a:rPr lang="en-US" sz="2000"/>
              <a:t>But in the Photocopier, the copier operation and C is for Cancel </a:t>
            </a:r>
            <a:endParaRPr sz="2000"/>
          </a:p>
          <a:p>
            <a:pPr indent="-182880" lvl="1" marL="457200" rtl="0" algn="l">
              <a:lnSpc>
                <a:spcPct val="90000"/>
              </a:lnSpc>
              <a:spcBef>
                <a:spcPts val="600"/>
              </a:spcBef>
              <a:spcAft>
                <a:spcPts val="0"/>
              </a:spcAft>
              <a:buSzPts val="1700"/>
              <a:buChar char="▪"/>
            </a:pPr>
            <a:r>
              <a:rPr lang="en-US" sz="2000"/>
              <a:t>Not to entirely blame given the C for Cancel model from Calculators usage!! </a:t>
            </a:r>
            <a:endParaRPr sz="2000"/>
          </a:p>
        </p:txBody>
      </p:sp>
      <p:pic>
        <p:nvPicPr>
          <p:cNvPr descr="Decoded: Signage for Automatic Doors - I Dig Hardware - Answers to your door,  hardware, and code questions from Allegion&amp;#39;s Lori Greene." id="134" name="Google Shape;134;p5"/>
          <p:cNvPicPr preferRelativeResize="0"/>
          <p:nvPr/>
        </p:nvPicPr>
        <p:blipFill rotWithShape="1">
          <a:blip r:embed="rId3">
            <a:alphaModFix/>
          </a:blip>
          <a:srcRect b="0" l="0" r="0" t="0"/>
          <a:stretch/>
        </p:blipFill>
        <p:spPr>
          <a:xfrm>
            <a:off x="8366760" y="2202930"/>
            <a:ext cx="2912848" cy="1930158"/>
          </a:xfrm>
          <a:prstGeom prst="rect">
            <a:avLst/>
          </a:prstGeom>
          <a:noFill/>
          <a:ln>
            <a:noFill/>
          </a:ln>
        </p:spPr>
      </p:pic>
      <p:pic>
        <p:nvPicPr>
          <p:cNvPr descr="Where the Big Green Copier Button Came From – A Thinking Person, a.k.a.  Cogit8R" id="135" name="Google Shape;135;p5"/>
          <p:cNvPicPr preferRelativeResize="0"/>
          <p:nvPr/>
        </p:nvPicPr>
        <p:blipFill rotWithShape="1">
          <a:blip r:embed="rId4">
            <a:alphaModFix/>
          </a:blip>
          <a:srcRect b="0" l="0" r="0" t="0"/>
          <a:stretch/>
        </p:blipFill>
        <p:spPr>
          <a:xfrm>
            <a:off x="10099548" y="5483710"/>
            <a:ext cx="2057400" cy="136514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2 TECHNIQUES</a:t>
            </a:r>
            <a:endParaRPr/>
          </a:p>
        </p:txBody>
      </p:sp>
      <p:pic>
        <p:nvPicPr>
          <p:cNvPr id="610" name="Google Shape;610;p50"/>
          <p:cNvPicPr preferRelativeResize="0"/>
          <p:nvPr>
            <p:ph idx="1" type="body"/>
          </p:nvPr>
        </p:nvPicPr>
        <p:blipFill rotWithShape="1">
          <a:blip r:embed="rId3">
            <a:alphaModFix/>
          </a:blip>
          <a:srcRect b="0" l="0" r="0" t="2298"/>
          <a:stretch/>
        </p:blipFill>
        <p:spPr>
          <a:xfrm>
            <a:off x="1073023" y="2496457"/>
            <a:ext cx="9307639" cy="308519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3 TECHNIQUES</a:t>
            </a:r>
            <a:endParaRPr/>
          </a:p>
        </p:txBody>
      </p:sp>
      <p:sp>
        <p:nvSpPr>
          <p:cNvPr id="616" name="Google Shape;616;p51"/>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1" marL="457200" rtl="0" algn="l">
              <a:lnSpc>
                <a:spcPct val="150000"/>
              </a:lnSpc>
              <a:spcBef>
                <a:spcPts val="0"/>
              </a:spcBef>
              <a:spcAft>
                <a:spcPts val="0"/>
              </a:spcAft>
              <a:buSzPts val="2040"/>
              <a:buChar char="▪"/>
            </a:pPr>
            <a:r>
              <a:rPr lang="en-US" sz="2400"/>
              <a:t>Feature checklists</a:t>
            </a:r>
            <a:endParaRPr/>
          </a:p>
          <a:p>
            <a:pPr indent="-182880" lvl="1" marL="457200" rtl="0" algn="l">
              <a:lnSpc>
                <a:spcPct val="150000"/>
              </a:lnSpc>
              <a:spcBef>
                <a:spcPts val="600"/>
              </a:spcBef>
              <a:spcAft>
                <a:spcPts val="0"/>
              </a:spcAft>
              <a:buSzPts val="2040"/>
              <a:buChar char="▪"/>
            </a:pPr>
            <a:r>
              <a:rPr lang="en-US" sz="2400"/>
              <a:t>Co operative Evaluation</a:t>
            </a:r>
            <a:endParaRPr/>
          </a:p>
          <a:p>
            <a:pPr indent="-182880" lvl="1" marL="457200" rtl="0" algn="l">
              <a:lnSpc>
                <a:spcPct val="150000"/>
              </a:lnSpc>
              <a:spcBef>
                <a:spcPts val="600"/>
              </a:spcBef>
              <a:spcAft>
                <a:spcPts val="0"/>
              </a:spcAft>
              <a:buSzPts val="2040"/>
              <a:buChar char="▪"/>
            </a:pPr>
            <a:r>
              <a:rPr lang="en-US" sz="2400"/>
              <a:t>Incident Diaries</a:t>
            </a:r>
            <a:endParaRPr/>
          </a:p>
          <a:p>
            <a:pPr indent="0" lvl="0" marL="0" rtl="0" algn="l">
              <a:lnSpc>
                <a:spcPct val="90000"/>
              </a:lnSpc>
              <a:spcBef>
                <a:spcPts val="1400"/>
              </a:spcBef>
              <a:spcAft>
                <a:spcPts val="0"/>
              </a:spcAft>
              <a:buSzPts val="2040"/>
              <a:buNone/>
            </a:pPr>
            <a:r>
              <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3 TECHNIQUES</a:t>
            </a:r>
            <a:endParaRPr/>
          </a:p>
        </p:txBody>
      </p:sp>
      <p:sp>
        <p:nvSpPr>
          <p:cNvPr id="622" name="Google Shape;622;p52"/>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40"/>
              <a:buNone/>
            </a:pPr>
            <a:r>
              <a:rPr lang="en-US" sz="2400"/>
              <a:t>Feature checklists</a:t>
            </a:r>
            <a:endParaRPr/>
          </a:p>
          <a:p>
            <a:pPr indent="-182880" lvl="1" marL="457200" rtl="0" algn="l">
              <a:lnSpc>
                <a:spcPct val="90000"/>
              </a:lnSpc>
              <a:spcBef>
                <a:spcPts val="400"/>
              </a:spcBef>
              <a:spcAft>
                <a:spcPts val="0"/>
              </a:spcAft>
              <a:buSzPts val="1530"/>
              <a:buChar char="▪"/>
            </a:pPr>
            <a:r>
              <a:rPr lang="en-US"/>
              <a:t>Which features available on the system  are used by the users</a:t>
            </a:r>
            <a:endParaRPr/>
          </a:p>
          <a:p>
            <a:pPr indent="-182880" lvl="1" marL="457200" rtl="0" algn="l">
              <a:lnSpc>
                <a:spcPct val="90000"/>
              </a:lnSpc>
              <a:spcBef>
                <a:spcPts val="600"/>
              </a:spcBef>
              <a:spcAft>
                <a:spcPts val="0"/>
              </a:spcAft>
              <a:buSzPts val="1530"/>
              <a:buChar char="▪"/>
            </a:pPr>
            <a:r>
              <a:rPr lang="en-US"/>
              <a:t>To find out the features which are not used</a:t>
            </a:r>
            <a:endParaRPr/>
          </a:p>
          <a:p>
            <a:pPr indent="-85725" lvl="1" marL="457200" rtl="0" algn="l">
              <a:lnSpc>
                <a:spcPct val="90000"/>
              </a:lnSpc>
              <a:spcBef>
                <a:spcPts val="600"/>
              </a:spcBef>
              <a:spcAft>
                <a:spcPts val="0"/>
              </a:spcAft>
              <a:buSzPts val="1530"/>
              <a:buNone/>
            </a:pPr>
            <a:r>
              <a:t/>
            </a:r>
            <a:endParaRPr/>
          </a:p>
          <a:p>
            <a:pPr indent="0" lvl="0" marL="0" rtl="0" algn="l">
              <a:lnSpc>
                <a:spcPct val="90000"/>
              </a:lnSpc>
              <a:spcBef>
                <a:spcPts val="1400"/>
              </a:spcBef>
              <a:spcAft>
                <a:spcPts val="0"/>
              </a:spcAft>
              <a:buSzPts val="2040"/>
              <a:buNone/>
            </a:pPr>
            <a:r>
              <a:rPr lang="en-US" sz="2400"/>
              <a:t>Co operative Evaluation</a:t>
            </a:r>
            <a:endParaRPr/>
          </a:p>
          <a:p>
            <a:pPr indent="-182880" lvl="1" marL="457200" rtl="0" algn="l">
              <a:lnSpc>
                <a:spcPct val="90000"/>
              </a:lnSpc>
              <a:spcBef>
                <a:spcPts val="400"/>
              </a:spcBef>
              <a:spcAft>
                <a:spcPts val="0"/>
              </a:spcAft>
              <a:buSzPts val="1530"/>
              <a:buChar char="▪"/>
            </a:pPr>
            <a:r>
              <a:rPr lang="en-US"/>
              <a:t>Developed at York University, UK</a:t>
            </a:r>
            <a:endParaRPr/>
          </a:p>
          <a:p>
            <a:pPr indent="-182880" lvl="1" marL="457200" rtl="0" algn="l">
              <a:lnSpc>
                <a:spcPct val="90000"/>
              </a:lnSpc>
              <a:spcBef>
                <a:spcPts val="600"/>
              </a:spcBef>
              <a:spcAft>
                <a:spcPts val="0"/>
              </a:spcAft>
              <a:buSzPts val="1530"/>
              <a:buChar char="▪"/>
            </a:pPr>
            <a:r>
              <a:rPr lang="en-US"/>
              <a:t>Small handbook prepared for designers</a:t>
            </a:r>
            <a:endParaRPr/>
          </a:p>
          <a:p>
            <a:pPr indent="-182880" lvl="1" marL="457200" rtl="0" algn="l">
              <a:lnSpc>
                <a:spcPct val="90000"/>
              </a:lnSpc>
              <a:spcBef>
                <a:spcPts val="600"/>
              </a:spcBef>
              <a:spcAft>
                <a:spcPts val="0"/>
              </a:spcAft>
              <a:buSzPts val="1530"/>
              <a:buChar char="▪"/>
            </a:pPr>
            <a:r>
              <a:rPr lang="en-US"/>
              <a:t>Procedure for obtaining data about  problems experienced by users  when working  with a prototype</a:t>
            </a:r>
            <a:endParaRPr/>
          </a:p>
          <a:p>
            <a:pPr indent="-182880" lvl="1" marL="457200" rtl="0" algn="l">
              <a:lnSpc>
                <a:spcPct val="90000"/>
              </a:lnSpc>
              <a:spcBef>
                <a:spcPts val="600"/>
              </a:spcBef>
              <a:spcAft>
                <a:spcPts val="0"/>
              </a:spcAft>
              <a:buSzPts val="1530"/>
              <a:buChar char="▪"/>
            </a:pPr>
            <a:r>
              <a:rPr lang="en-US"/>
              <a:t>Users and designers evaluate the sys together</a:t>
            </a:r>
            <a:endParaRPr/>
          </a:p>
          <a:p>
            <a:pPr indent="-182880" lvl="1" marL="457200" rtl="0" algn="l">
              <a:lnSpc>
                <a:spcPct val="90000"/>
              </a:lnSpc>
              <a:spcBef>
                <a:spcPts val="600"/>
              </a:spcBef>
              <a:spcAft>
                <a:spcPts val="0"/>
              </a:spcAft>
              <a:buSzPts val="1530"/>
              <a:buChar char="▪"/>
            </a:pPr>
            <a:r>
              <a:rPr lang="en-US"/>
              <a:t>Hand book contains step by step guide of how to prepare tasks for users ,how to interact with them ,recording etc</a:t>
            </a:r>
            <a:endParaRPr/>
          </a:p>
          <a:p>
            <a:pPr indent="0" lvl="0" marL="0" rtl="0" algn="l">
              <a:lnSpc>
                <a:spcPct val="90000"/>
              </a:lnSpc>
              <a:spcBef>
                <a:spcPts val="1400"/>
              </a:spcBef>
              <a:spcAft>
                <a:spcPts val="0"/>
              </a:spcAft>
              <a:buSzPts val="17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3 TECHNIQUES</a:t>
            </a:r>
            <a:endParaRPr/>
          </a:p>
        </p:txBody>
      </p:sp>
      <p:sp>
        <p:nvSpPr>
          <p:cNvPr id="628" name="Google Shape;628;p53"/>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40"/>
              <a:buNone/>
            </a:pPr>
            <a:r>
              <a:rPr lang="en-US" sz="2400"/>
              <a:t>Incident Diaries</a:t>
            </a:r>
            <a:endParaRPr/>
          </a:p>
          <a:p>
            <a:pPr indent="-182880" lvl="1" marL="457200" rtl="0" algn="l">
              <a:lnSpc>
                <a:spcPct val="90000"/>
              </a:lnSpc>
              <a:spcBef>
                <a:spcPts val="400"/>
              </a:spcBef>
              <a:spcAft>
                <a:spcPts val="0"/>
              </a:spcAft>
              <a:buSzPts val="1530"/>
              <a:buChar char="▪"/>
            </a:pPr>
            <a:r>
              <a:rPr lang="en-US"/>
              <a:t>To provide the user with a means of recording incidents</a:t>
            </a:r>
            <a:endParaRPr/>
          </a:p>
          <a:p>
            <a:pPr indent="-182880" lvl="1" marL="457200" rtl="0" algn="l">
              <a:lnSpc>
                <a:spcPct val="90000"/>
              </a:lnSpc>
              <a:spcBef>
                <a:spcPts val="600"/>
              </a:spcBef>
              <a:spcAft>
                <a:spcPts val="0"/>
              </a:spcAft>
              <a:buSzPts val="1530"/>
              <a:buChar char="▪"/>
            </a:pPr>
            <a:r>
              <a:rPr lang="en-US"/>
              <a:t>Structured forms(Series of questions)</a:t>
            </a:r>
            <a:endParaRPr/>
          </a:p>
          <a:p>
            <a:pPr indent="-182880" lvl="1" marL="457200" rtl="0" algn="l">
              <a:lnSpc>
                <a:spcPct val="90000"/>
              </a:lnSpc>
              <a:spcBef>
                <a:spcPts val="600"/>
              </a:spcBef>
              <a:spcAft>
                <a:spcPts val="0"/>
              </a:spcAft>
              <a:buSzPts val="1530"/>
              <a:buChar char="▪"/>
            </a:pPr>
            <a:r>
              <a:rPr lang="en-US"/>
              <a:t>  The form contains series of question </a:t>
            </a:r>
            <a:endParaRPr/>
          </a:p>
          <a:p>
            <a:pPr indent="-182880" lvl="1" marL="457200" rtl="0" algn="l">
              <a:lnSpc>
                <a:spcPct val="90000"/>
              </a:lnSpc>
              <a:spcBef>
                <a:spcPts val="600"/>
              </a:spcBef>
              <a:spcAft>
                <a:spcPts val="0"/>
              </a:spcAft>
              <a:buSzPts val="1530"/>
              <a:buChar char="▪"/>
            </a:pPr>
            <a:r>
              <a:rPr lang="en-US"/>
              <a:t>Eg  1. At what time did the problem occur?</a:t>
            </a:r>
            <a:endParaRPr/>
          </a:p>
          <a:p>
            <a:pPr indent="-182880" lvl="1" marL="457200" rtl="0" algn="l">
              <a:lnSpc>
                <a:spcPct val="90000"/>
              </a:lnSpc>
              <a:spcBef>
                <a:spcPts val="600"/>
              </a:spcBef>
              <a:spcAft>
                <a:spcPts val="0"/>
              </a:spcAft>
              <a:buSzPts val="1530"/>
              <a:buNone/>
            </a:pPr>
            <a:r>
              <a:rPr lang="en-US"/>
              <a:t>          2. What started the problem?</a:t>
            </a:r>
            <a:endParaRPr/>
          </a:p>
          <a:p>
            <a:pPr indent="-182880" lvl="1" marL="457200" rtl="0" algn="l">
              <a:lnSpc>
                <a:spcPct val="90000"/>
              </a:lnSpc>
              <a:spcBef>
                <a:spcPts val="600"/>
              </a:spcBef>
              <a:spcAft>
                <a:spcPts val="0"/>
              </a:spcAft>
              <a:buSzPts val="1530"/>
              <a:buNone/>
            </a:pPr>
            <a:r>
              <a:rPr lang="en-US"/>
              <a:t>               (i) did not know how to carry on?</a:t>
            </a:r>
            <a:endParaRPr/>
          </a:p>
          <a:p>
            <a:pPr indent="-182880" lvl="1" marL="457200" rtl="0" algn="l">
              <a:lnSpc>
                <a:spcPct val="90000"/>
              </a:lnSpc>
              <a:spcBef>
                <a:spcPts val="600"/>
              </a:spcBef>
              <a:spcAft>
                <a:spcPts val="0"/>
              </a:spcAft>
              <a:buSzPts val="1530"/>
              <a:buNone/>
            </a:pPr>
            <a:r>
              <a:rPr lang="en-US"/>
              <a:t>               (ii) unhelpful error msg</a:t>
            </a:r>
            <a:endParaRPr/>
          </a:p>
          <a:p>
            <a:pPr indent="-182880" lvl="1" marL="457200" rtl="0" algn="l">
              <a:lnSpc>
                <a:spcPct val="90000"/>
              </a:lnSpc>
              <a:spcBef>
                <a:spcPts val="600"/>
              </a:spcBef>
              <a:spcAft>
                <a:spcPts val="0"/>
              </a:spcAft>
              <a:buSzPts val="1530"/>
              <a:buNone/>
            </a:pPr>
            <a:r>
              <a:rPr lang="en-US"/>
              <a:t>               (iii) other, Please state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4"/>
          <p:cNvSpPr txBox="1"/>
          <p:nvPr>
            <p:ph type="title"/>
          </p:nvPr>
        </p:nvSpPr>
        <p:spPr>
          <a:xfrm>
            <a:off x="648934" y="308864"/>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3 TECHNIQUES</a:t>
            </a:r>
            <a:endParaRPr/>
          </a:p>
        </p:txBody>
      </p:sp>
      <p:sp>
        <p:nvSpPr>
          <p:cNvPr id="634" name="Google Shape;634;p54"/>
          <p:cNvSpPr txBox="1"/>
          <p:nvPr>
            <p:ph idx="1" type="body"/>
          </p:nvPr>
        </p:nvSpPr>
        <p:spPr>
          <a:xfrm>
            <a:off x="1069848" y="1918208"/>
            <a:ext cx="10058400" cy="4050792"/>
          </a:xfrm>
          <a:prstGeom prst="rect">
            <a:avLst/>
          </a:prstGeom>
          <a:noFill/>
          <a:ln>
            <a:noFill/>
          </a:ln>
        </p:spPr>
        <p:txBody>
          <a:bodyPr anchorCtr="0" anchor="t" bIns="45700" lIns="91425" spcFirstLastPara="1" rIns="91425" wrap="square" tIns="45700">
            <a:noAutofit/>
          </a:bodyPr>
          <a:lstStyle/>
          <a:p>
            <a:pPr indent="-182880" lvl="1" marL="457200" rtl="0" algn="l">
              <a:lnSpc>
                <a:spcPct val="90000"/>
              </a:lnSpc>
              <a:spcBef>
                <a:spcPts val="0"/>
              </a:spcBef>
              <a:spcAft>
                <a:spcPts val="0"/>
              </a:spcAft>
              <a:buSzPts val="1530"/>
              <a:buNone/>
            </a:pPr>
            <a:r>
              <a:rPr lang="en-US"/>
              <a:t> 3. Which help facilities did you try?</a:t>
            </a:r>
            <a:endParaRPr/>
          </a:p>
          <a:p>
            <a:pPr indent="-182880" lvl="1" marL="457200" rtl="0" algn="l">
              <a:lnSpc>
                <a:spcPct val="90000"/>
              </a:lnSpc>
              <a:spcBef>
                <a:spcPts val="600"/>
              </a:spcBef>
              <a:spcAft>
                <a:spcPts val="0"/>
              </a:spcAft>
              <a:buSzPts val="1530"/>
              <a:buNone/>
            </a:pPr>
            <a:r>
              <a:rPr lang="en-US"/>
              <a:t>         (i) on screen help;</a:t>
            </a:r>
            <a:endParaRPr/>
          </a:p>
          <a:p>
            <a:pPr indent="-182880" lvl="1" marL="457200" rtl="0" algn="l">
              <a:lnSpc>
                <a:spcPct val="90000"/>
              </a:lnSpc>
              <a:spcBef>
                <a:spcPts val="600"/>
              </a:spcBef>
              <a:spcAft>
                <a:spcPts val="0"/>
              </a:spcAft>
              <a:buSzPts val="1530"/>
              <a:buNone/>
            </a:pPr>
            <a:r>
              <a:rPr lang="en-US"/>
              <a:t>         (ii) manual</a:t>
            </a:r>
            <a:endParaRPr/>
          </a:p>
          <a:p>
            <a:pPr indent="-182880" lvl="1" marL="457200" rtl="0" algn="l">
              <a:lnSpc>
                <a:spcPct val="90000"/>
              </a:lnSpc>
              <a:spcBef>
                <a:spcPts val="600"/>
              </a:spcBef>
              <a:spcAft>
                <a:spcPts val="0"/>
              </a:spcAft>
              <a:buSzPts val="1530"/>
              <a:buNone/>
            </a:pPr>
            <a:r>
              <a:rPr lang="en-US"/>
              <a:t>         (iiii) asked another user</a:t>
            </a:r>
            <a:endParaRPr/>
          </a:p>
          <a:p>
            <a:pPr indent="-182880" lvl="1" marL="457200" rtl="0" algn="l">
              <a:lnSpc>
                <a:spcPct val="90000"/>
              </a:lnSpc>
              <a:spcBef>
                <a:spcPts val="600"/>
              </a:spcBef>
              <a:spcAft>
                <a:spcPts val="0"/>
              </a:spcAft>
              <a:buSzPts val="1530"/>
              <a:buNone/>
            </a:pPr>
            <a:r>
              <a:rPr lang="en-US"/>
              <a:t>         (iv) watched another user</a:t>
            </a:r>
            <a:endParaRPr/>
          </a:p>
          <a:p>
            <a:pPr indent="-182880" lvl="1" marL="457200" rtl="0" algn="l">
              <a:lnSpc>
                <a:spcPct val="90000"/>
              </a:lnSpc>
              <a:spcBef>
                <a:spcPts val="600"/>
              </a:spcBef>
              <a:spcAft>
                <a:spcPts val="0"/>
              </a:spcAft>
              <a:buSzPts val="1530"/>
              <a:buNone/>
            </a:pPr>
            <a:r>
              <a:rPr lang="en-US"/>
              <a:t>         (v) other, Please state</a:t>
            </a:r>
            <a:endParaRPr/>
          </a:p>
          <a:p>
            <a:pPr indent="-182880" lvl="1" marL="457200" rtl="0" algn="l">
              <a:lnSpc>
                <a:spcPct val="90000"/>
              </a:lnSpc>
              <a:spcBef>
                <a:spcPts val="600"/>
              </a:spcBef>
              <a:spcAft>
                <a:spcPts val="0"/>
              </a:spcAft>
              <a:buSzPts val="1530"/>
              <a:buNone/>
            </a:pPr>
            <a:r>
              <a:rPr lang="en-US"/>
              <a:t>   4. Did the information obtained resolve your problem?</a:t>
            </a:r>
            <a:endParaRPr/>
          </a:p>
          <a:p>
            <a:pPr indent="-182880" lvl="1" marL="457200" rtl="0" algn="l">
              <a:lnSpc>
                <a:spcPct val="90000"/>
              </a:lnSpc>
              <a:spcBef>
                <a:spcPts val="600"/>
              </a:spcBef>
              <a:spcAft>
                <a:spcPts val="0"/>
              </a:spcAft>
              <a:buSzPts val="935"/>
              <a:buNone/>
            </a:pPr>
            <a:r>
              <a:rPr lang="en-US" sz="1100"/>
              <a:t>          </a:t>
            </a:r>
            <a:r>
              <a:rPr lang="en-US"/>
              <a:t>(i)  yes,Completely</a:t>
            </a:r>
            <a:endParaRPr/>
          </a:p>
          <a:p>
            <a:pPr indent="-182880" lvl="1" marL="457200" rtl="0" algn="l">
              <a:lnSpc>
                <a:spcPct val="90000"/>
              </a:lnSpc>
              <a:spcBef>
                <a:spcPts val="600"/>
              </a:spcBef>
              <a:spcAft>
                <a:spcPts val="0"/>
              </a:spcAft>
              <a:buSzPts val="1530"/>
              <a:buNone/>
            </a:pPr>
            <a:r>
              <a:rPr lang="en-US"/>
              <a:t>       (ii) yes,Partly</a:t>
            </a:r>
            <a:endParaRPr/>
          </a:p>
          <a:p>
            <a:pPr indent="-182880" lvl="1" marL="457200" rtl="0" algn="l">
              <a:lnSpc>
                <a:spcPct val="90000"/>
              </a:lnSpc>
              <a:spcBef>
                <a:spcPts val="600"/>
              </a:spcBef>
              <a:spcAft>
                <a:spcPts val="0"/>
              </a:spcAft>
              <a:buSzPts val="1530"/>
              <a:buNone/>
            </a:pPr>
            <a:r>
              <a:rPr lang="en-US"/>
              <a:t>       (iii) No</a:t>
            </a:r>
            <a:endParaRPr/>
          </a:p>
          <a:p>
            <a:pPr indent="-182880" lvl="1" marL="457200" rtl="0" algn="l">
              <a:lnSpc>
                <a:spcPct val="90000"/>
              </a:lnSpc>
              <a:spcBef>
                <a:spcPts val="600"/>
              </a:spcBef>
              <a:spcAft>
                <a:spcPts val="0"/>
              </a:spcAft>
              <a:buSzPts val="1530"/>
              <a:buNone/>
            </a:pPr>
            <a:r>
              <a:rPr lang="en-US"/>
              <a:t>  5. How long did you spend trying to resolve the problem?</a:t>
            </a:r>
            <a:endParaRPr/>
          </a:p>
          <a:p>
            <a:pPr indent="-182880" lvl="1" marL="457200" rtl="0" algn="l">
              <a:lnSpc>
                <a:spcPct val="90000"/>
              </a:lnSpc>
              <a:spcBef>
                <a:spcPts val="600"/>
              </a:spcBef>
              <a:spcAft>
                <a:spcPts val="0"/>
              </a:spcAft>
              <a:buSzPts val="1530"/>
              <a:buNone/>
            </a:pPr>
            <a:r>
              <a:rPr lang="en-US"/>
              <a:t>        (i) less than a minute</a:t>
            </a:r>
            <a:endParaRPr/>
          </a:p>
          <a:p>
            <a:pPr indent="-182880" lvl="1" marL="457200" rtl="0" algn="l">
              <a:lnSpc>
                <a:spcPct val="90000"/>
              </a:lnSpc>
              <a:spcBef>
                <a:spcPts val="600"/>
              </a:spcBef>
              <a:spcAft>
                <a:spcPts val="0"/>
              </a:spcAft>
              <a:buSzPts val="1530"/>
              <a:buNone/>
            </a:pPr>
            <a:r>
              <a:rPr lang="en-US"/>
              <a:t>         (ii) Between 1 and 5 minutes</a:t>
            </a:r>
            <a:endParaRPr/>
          </a:p>
          <a:p>
            <a:pPr indent="-182880" lvl="1" marL="457200" rtl="0" algn="l">
              <a:lnSpc>
                <a:spcPct val="90000"/>
              </a:lnSpc>
              <a:spcBef>
                <a:spcPts val="600"/>
              </a:spcBef>
              <a:spcAft>
                <a:spcPts val="0"/>
              </a:spcAft>
              <a:buSzPts val="1530"/>
              <a:buNone/>
            </a:pPr>
            <a:r>
              <a:rPr lang="en-US"/>
              <a:t>        (iii) other , please state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5"/>
          <p:cNvSpPr txBox="1"/>
          <p:nvPr>
            <p:ph type="title"/>
          </p:nvPr>
        </p:nvSpPr>
        <p:spPr>
          <a:xfrm>
            <a:off x="648934" y="226312"/>
            <a:ext cx="10058400" cy="129997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3 TECHNIQUES</a:t>
            </a:r>
            <a:endParaRPr/>
          </a:p>
        </p:txBody>
      </p:sp>
      <p:pic>
        <p:nvPicPr>
          <p:cNvPr id="640" name="Google Shape;640;p55"/>
          <p:cNvPicPr preferRelativeResize="0"/>
          <p:nvPr/>
        </p:nvPicPr>
        <p:blipFill rotWithShape="1">
          <a:blip r:embed="rId3">
            <a:alphaModFix/>
          </a:blip>
          <a:srcRect b="0" l="0" r="0" t="0"/>
          <a:stretch/>
        </p:blipFill>
        <p:spPr>
          <a:xfrm>
            <a:off x="2354816" y="1690714"/>
            <a:ext cx="6252155" cy="3676215"/>
          </a:xfrm>
          <a:prstGeom prst="rect">
            <a:avLst/>
          </a:prstGeom>
          <a:noFill/>
          <a:ln>
            <a:noFill/>
          </a:ln>
        </p:spPr>
      </p:pic>
      <p:sp>
        <p:nvSpPr>
          <p:cNvPr id="641" name="Google Shape;641;p55"/>
          <p:cNvSpPr txBox="1"/>
          <p:nvPr/>
        </p:nvSpPr>
        <p:spPr>
          <a:xfrm>
            <a:off x="2975429" y="5647473"/>
            <a:ext cx="4455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Rockwell"/>
                <a:ea typeface="Rockwell"/>
                <a:cs typeface="Rockwell"/>
                <a:sym typeface="Rockwell"/>
              </a:rPr>
              <a:t>A Simple feature checklist</a:t>
            </a:r>
            <a:endParaRPr b="1" sz="1800">
              <a:solidFill>
                <a:schemeClr val="dk1"/>
              </a:solidFill>
              <a:latin typeface="Rockwell"/>
              <a:ea typeface="Rockwell"/>
              <a:cs typeface="Rockwell"/>
              <a:sym typeface="Rockwe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GROUP 3 TECHNIQUES</a:t>
            </a:r>
            <a:endParaRPr/>
          </a:p>
        </p:txBody>
      </p:sp>
      <p:pic>
        <p:nvPicPr>
          <p:cNvPr id="647" name="Google Shape;647;p56"/>
          <p:cNvPicPr preferRelativeResize="0"/>
          <p:nvPr>
            <p:ph idx="1" type="body"/>
          </p:nvPr>
        </p:nvPicPr>
        <p:blipFill rotWithShape="1">
          <a:blip r:embed="rId3">
            <a:alphaModFix/>
          </a:blip>
          <a:srcRect b="6780" l="2728" r="4544" t="28812"/>
          <a:stretch/>
        </p:blipFill>
        <p:spPr>
          <a:xfrm>
            <a:off x="1282075" y="1818205"/>
            <a:ext cx="6963570" cy="4051300"/>
          </a:xfrm>
          <a:prstGeom prst="rect">
            <a:avLst/>
          </a:prstGeom>
          <a:noFill/>
          <a:ln>
            <a:noFill/>
          </a:ln>
        </p:spPr>
      </p:pic>
      <p:sp>
        <p:nvSpPr>
          <p:cNvPr id="648" name="Google Shape;648;p56"/>
          <p:cNvSpPr txBox="1"/>
          <p:nvPr/>
        </p:nvSpPr>
        <p:spPr>
          <a:xfrm>
            <a:off x="1643162" y="5869505"/>
            <a:ext cx="4455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Rockwell"/>
                <a:ea typeface="Rockwell"/>
                <a:cs typeface="Rockwell"/>
                <a:sym typeface="Rockwell"/>
              </a:rPr>
              <a:t>Expanded feature checklist</a:t>
            </a:r>
            <a:endParaRPr b="1" sz="1800">
              <a:solidFill>
                <a:schemeClr val="dk1"/>
              </a:solidFill>
              <a:latin typeface="Rockwell"/>
              <a:ea typeface="Rockwell"/>
              <a:cs typeface="Rockwell"/>
              <a:sym typeface="Rockwe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5 : PLANNING A USABILITY EVALUATION </a:t>
            </a:r>
            <a:endParaRPr/>
          </a:p>
        </p:txBody>
      </p:sp>
      <p:sp>
        <p:nvSpPr>
          <p:cNvPr id="654" name="Google Shape;654;p57"/>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74929" lvl="0" marL="182880" rtl="0" algn="l">
              <a:lnSpc>
                <a:spcPct val="90000"/>
              </a:lnSpc>
              <a:spcBef>
                <a:spcPts val="0"/>
              </a:spcBef>
              <a:spcAft>
                <a:spcPts val="0"/>
              </a:spcAft>
              <a:buSzPts val="1700"/>
              <a:buNone/>
            </a:pPr>
            <a:r>
              <a:t/>
            </a:r>
            <a:endParaRPr/>
          </a:p>
          <a:p>
            <a:pPr indent="-182880" lvl="0" marL="182880" rtl="0" algn="l">
              <a:lnSpc>
                <a:spcPct val="90000"/>
              </a:lnSpc>
              <a:spcBef>
                <a:spcPts val="1200"/>
              </a:spcBef>
              <a:spcAft>
                <a:spcPts val="0"/>
              </a:spcAft>
              <a:buSzPts val="1700"/>
              <a:buChar char="▪"/>
            </a:pPr>
            <a:r>
              <a:rPr lang="en-US"/>
              <a:t>Usability evaluation will probably require the use of more than one evaluation technique.</a:t>
            </a:r>
            <a:endParaRPr/>
          </a:p>
          <a:p>
            <a:pPr indent="-74929" lvl="0" marL="182880" rtl="0" algn="l">
              <a:lnSpc>
                <a:spcPct val="90000"/>
              </a:lnSpc>
              <a:spcBef>
                <a:spcPts val="1200"/>
              </a:spcBef>
              <a:spcAft>
                <a:spcPts val="0"/>
              </a:spcAft>
              <a:buSzPts val="1700"/>
              <a:buNone/>
            </a:pPr>
            <a:r>
              <a:t/>
            </a:r>
            <a:endParaRPr/>
          </a:p>
          <a:p>
            <a:pPr indent="-182880" lvl="1" marL="457200" rtl="0" algn="l">
              <a:lnSpc>
                <a:spcPct val="90000"/>
              </a:lnSpc>
              <a:spcBef>
                <a:spcPts val="400"/>
              </a:spcBef>
              <a:spcAft>
                <a:spcPts val="0"/>
              </a:spcAft>
              <a:buSzPts val="1530"/>
              <a:buChar char="▪"/>
            </a:pPr>
            <a:r>
              <a:rPr lang="en-US"/>
              <a:t>Example 1 : Testing a CSCW prototype</a:t>
            </a:r>
            <a:endParaRPr/>
          </a:p>
          <a:p>
            <a:pPr indent="-182880" lvl="1" marL="457200" rtl="0" algn="l">
              <a:lnSpc>
                <a:spcPct val="90000"/>
              </a:lnSpc>
              <a:spcBef>
                <a:spcPts val="600"/>
              </a:spcBef>
              <a:spcAft>
                <a:spcPts val="0"/>
              </a:spcAft>
              <a:buSzPts val="1530"/>
              <a:buChar char="▪"/>
            </a:pPr>
            <a:r>
              <a:rPr lang="en-US"/>
              <a:t>Example 2 : Testing a system which is in use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STAGE 5 : PLANNING A USABILITY EVALUATION </a:t>
            </a:r>
            <a:endParaRPr/>
          </a:p>
        </p:txBody>
      </p:sp>
      <p:sp>
        <p:nvSpPr>
          <p:cNvPr id="660" name="Google Shape;660;p58"/>
          <p:cNvSpPr txBox="1"/>
          <p:nvPr>
            <p:ph idx="1" type="body"/>
          </p:nvPr>
        </p:nvSpPr>
        <p:spPr>
          <a:xfrm>
            <a:off x="796182" y="2093976"/>
            <a:ext cx="3334077" cy="810478"/>
          </a:xfrm>
          <a:prstGeom prst="rect">
            <a:avLst/>
          </a:prstGeom>
          <a:noFill/>
          <a:ln>
            <a:noFill/>
          </a:ln>
        </p:spPr>
        <p:txBody>
          <a:bodyPr anchorCtr="0" anchor="t" bIns="45700" lIns="91425" spcFirstLastPara="1" rIns="91425" wrap="square" tIns="45700">
            <a:noAutofit/>
          </a:bodyPr>
          <a:lstStyle/>
          <a:p>
            <a:pPr indent="-85724" lvl="0" marL="182880" rtl="0" algn="l">
              <a:lnSpc>
                <a:spcPct val="90000"/>
              </a:lnSpc>
              <a:spcBef>
                <a:spcPts val="0"/>
              </a:spcBef>
              <a:spcAft>
                <a:spcPts val="0"/>
              </a:spcAft>
              <a:buSzPts val="1530"/>
              <a:buNone/>
            </a:pPr>
            <a:r>
              <a:t/>
            </a:r>
            <a:endParaRPr sz="1800"/>
          </a:p>
          <a:p>
            <a:pPr indent="0" lvl="0" marL="0" rtl="0" algn="l">
              <a:lnSpc>
                <a:spcPct val="90000"/>
              </a:lnSpc>
              <a:spcBef>
                <a:spcPts val="1200"/>
              </a:spcBef>
              <a:spcAft>
                <a:spcPts val="0"/>
              </a:spcAft>
              <a:buSzPts val="1530"/>
              <a:buNone/>
            </a:pPr>
            <a:r>
              <a:rPr b="1" lang="en-US" sz="1800"/>
              <a:t>Example 1 : </a:t>
            </a:r>
            <a:endParaRPr b="1" sz="1800"/>
          </a:p>
          <a:p>
            <a:pPr indent="-182880" lvl="0" marL="182880" rtl="0" algn="l">
              <a:lnSpc>
                <a:spcPct val="90000"/>
              </a:lnSpc>
              <a:spcBef>
                <a:spcPts val="1200"/>
              </a:spcBef>
              <a:spcAft>
                <a:spcPts val="0"/>
              </a:spcAft>
              <a:buSzPts val="1530"/>
              <a:buChar char="▪"/>
            </a:pPr>
            <a:r>
              <a:rPr lang="en-US" sz="1800"/>
              <a:t>Testing a CSCW prototype</a:t>
            </a:r>
            <a:endParaRPr/>
          </a:p>
          <a:p>
            <a:pPr indent="-85724" lvl="0" marL="182880" rtl="0" algn="l">
              <a:lnSpc>
                <a:spcPct val="90000"/>
              </a:lnSpc>
              <a:spcBef>
                <a:spcPts val="1200"/>
              </a:spcBef>
              <a:spcAft>
                <a:spcPts val="0"/>
              </a:spcAft>
              <a:buSzPts val="1530"/>
              <a:buNone/>
            </a:pPr>
            <a:r>
              <a:t/>
            </a:r>
            <a:endParaRPr sz="1800"/>
          </a:p>
        </p:txBody>
      </p:sp>
      <p:pic>
        <p:nvPicPr>
          <p:cNvPr id="661" name="Google Shape;661;p58"/>
          <p:cNvPicPr preferRelativeResize="0"/>
          <p:nvPr/>
        </p:nvPicPr>
        <p:blipFill rotWithShape="1">
          <a:blip r:embed="rId3">
            <a:alphaModFix/>
          </a:blip>
          <a:srcRect b="25290" l="6732" r="0" t="33439"/>
          <a:stretch/>
        </p:blipFill>
        <p:spPr>
          <a:xfrm>
            <a:off x="4233963" y="2093976"/>
            <a:ext cx="6894285" cy="3927614"/>
          </a:xfrm>
          <a:prstGeom prst="rect">
            <a:avLst/>
          </a:prstGeom>
          <a:noFill/>
          <a:ln>
            <a:noFill/>
          </a:ln>
        </p:spPr>
      </p:pic>
      <p:sp>
        <p:nvSpPr>
          <p:cNvPr id="662" name="Google Shape;662;p58"/>
          <p:cNvSpPr txBox="1"/>
          <p:nvPr/>
        </p:nvSpPr>
        <p:spPr>
          <a:xfrm>
            <a:off x="725715" y="6181247"/>
            <a:ext cx="97971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Rockwell"/>
                <a:ea typeface="Rockwell"/>
                <a:cs typeface="Rockwell"/>
                <a:sym typeface="Rockwell"/>
              </a:rPr>
              <a:t>A combination of incident diary and focus group are used to obtain feedback from users.</a:t>
            </a:r>
            <a:endParaRPr sz="1800">
              <a:solidFill>
                <a:schemeClr val="dk1"/>
              </a:solidFill>
              <a:latin typeface="Rockwell"/>
              <a:ea typeface="Rockwell"/>
              <a:cs typeface="Rockwell"/>
              <a:sym typeface="Rockwell"/>
            </a:endParaRPr>
          </a:p>
        </p:txBody>
      </p:sp>
      <p:sp>
        <p:nvSpPr>
          <p:cNvPr id="663" name="Google Shape;663;p58"/>
          <p:cNvSpPr txBox="1"/>
          <p:nvPr/>
        </p:nvSpPr>
        <p:spPr>
          <a:xfrm>
            <a:off x="796182" y="4052133"/>
            <a:ext cx="295060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Rockwell"/>
                <a:ea typeface="Rockwell"/>
                <a:cs typeface="Rockwell"/>
                <a:sym typeface="Rockwell"/>
              </a:rPr>
              <a:t>A full day was taken by one team to take part in the evaluation system</a:t>
            </a:r>
            <a:endParaRPr sz="1800">
              <a:solidFill>
                <a:schemeClr val="dk1"/>
              </a:solidFill>
              <a:latin typeface="Rockwell"/>
              <a:ea typeface="Rockwell"/>
              <a:cs typeface="Rockwell"/>
              <a:sym typeface="Rockwe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9"/>
          <p:cNvSpPr txBox="1"/>
          <p:nvPr>
            <p:ph type="title"/>
          </p:nvPr>
        </p:nvSpPr>
        <p:spPr>
          <a:xfrm>
            <a:off x="2167128" y="1225296"/>
            <a:ext cx="9281160" cy="352044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4000"/>
              <a:buFont typeface="Comic Sans MS"/>
              <a:buNone/>
            </a:pPr>
            <a:r>
              <a:rPr lang="en-US" sz="4000">
                <a:latin typeface="Comic Sans MS"/>
                <a:ea typeface="Comic Sans MS"/>
                <a:cs typeface="Comic Sans MS"/>
                <a:sym typeface="Comic Sans MS"/>
              </a:rPr>
              <a:t>EVALUATION TECHNIQUES</a:t>
            </a:r>
            <a:endParaRPr/>
          </a:p>
        </p:txBody>
      </p:sp>
      <p:sp>
        <p:nvSpPr>
          <p:cNvPr id="669" name="Google Shape;669;p59"/>
          <p:cNvSpPr txBox="1"/>
          <p:nvPr>
            <p:ph idx="1" type="body"/>
          </p:nvPr>
        </p:nvSpPr>
        <p:spPr>
          <a:xfrm>
            <a:off x="2165774" y="5020056"/>
            <a:ext cx="9052560" cy="106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7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SzPts val="5400"/>
              <a:buFont typeface="Rockwell"/>
              <a:buNone/>
            </a:pPr>
            <a:r>
              <a:rPr lang="en-US"/>
              <a:t>NIELSEN’S SUMMARY OF WINDOWS 8</a:t>
            </a:r>
            <a:endParaRPr/>
          </a:p>
        </p:txBody>
      </p:sp>
      <p:sp>
        <p:nvSpPr>
          <p:cNvPr id="141" name="Google Shape;141;p6"/>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Jacob Nielsen – Father of Usability Engineering &amp;  Nielsen Norman Group (nng) – their famous organization</a:t>
            </a:r>
            <a:endParaRPr/>
          </a:p>
          <a:p>
            <a:pPr indent="-74929" lvl="0" marL="182880" rtl="0" algn="l">
              <a:lnSpc>
                <a:spcPct val="90000"/>
              </a:lnSpc>
              <a:spcBef>
                <a:spcPts val="1200"/>
              </a:spcBef>
              <a:spcAft>
                <a:spcPts val="0"/>
              </a:spcAft>
              <a:buSzPts val="1700"/>
              <a:buNone/>
            </a:pPr>
            <a:r>
              <a:t/>
            </a:r>
            <a:endParaRPr/>
          </a:p>
          <a:p>
            <a:pPr indent="-182880" lvl="0" marL="182880" rtl="0" algn="l">
              <a:lnSpc>
                <a:spcPct val="90000"/>
              </a:lnSpc>
              <a:spcBef>
                <a:spcPts val="1200"/>
              </a:spcBef>
              <a:spcAft>
                <a:spcPts val="0"/>
              </a:spcAft>
              <a:buSzPts val="1700"/>
              <a:buChar char="▪"/>
            </a:pPr>
            <a:r>
              <a:rPr lang="en-US"/>
              <a:t>Nielsen’s Summary of Windows 8 </a:t>
            </a:r>
            <a:endParaRPr/>
          </a:p>
          <a:p>
            <a:pPr indent="-182880" lvl="1" marL="457200" rtl="0" algn="l">
              <a:lnSpc>
                <a:spcPct val="90000"/>
              </a:lnSpc>
              <a:spcBef>
                <a:spcPts val="400"/>
              </a:spcBef>
              <a:spcAft>
                <a:spcPts val="0"/>
              </a:spcAft>
              <a:buSzPts val="1530"/>
              <a:buChar char="▪"/>
            </a:pPr>
            <a:r>
              <a:rPr lang="en-US"/>
              <a:t>Hidden features,</a:t>
            </a:r>
            <a:endParaRPr/>
          </a:p>
          <a:p>
            <a:pPr indent="-182880" lvl="1" marL="457200" rtl="0" algn="l">
              <a:lnSpc>
                <a:spcPct val="90000"/>
              </a:lnSpc>
              <a:spcBef>
                <a:spcPts val="600"/>
              </a:spcBef>
              <a:spcAft>
                <a:spcPts val="0"/>
              </a:spcAft>
              <a:buSzPts val="1530"/>
              <a:buChar char="▪"/>
            </a:pPr>
            <a:r>
              <a:rPr lang="en-US"/>
              <a:t>Shutdown was a real treasure hunt! </a:t>
            </a:r>
            <a:endParaRPr/>
          </a:p>
          <a:p>
            <a:pPr indent="-182880" lvl="1" marL="457200" rtl="0" algn="l">
              <a:lnSpc>
                <a:spcPct val="90000"/>
              </a:lnSpc>
              <a:spcBef>
                <a:spcPts val="600"/>
              </a:spcBef>
              <a:spcAft>
                <a:spcPts val="0"/>
              </a:spcAft>
              <a:buSzPts val="1530"/>
              <a:buChar char="▪"/>
            </a:pPr>
            <a:r>
              <a:rPr lang="en-US"/>
              <a:t>Reduced discoverability, </a:t>
            </a:r>
            <a:endParaRPr/>
          </a:p>
          <a:p>
            <a:pPr indent="-182880" lvl="1" marL="457200" rtl="0" algn="l">
              <a:lnSpc>
                <a:spcPct val="90000"/>
              </a:lnSpc>
              <a:spcBef>
                <a:spcPts val="600"/>
              </a:spcBef>
              <a:spcAft>
                <a:spcPts val="0"/>
              </a:spcAft>
              <a:buSzPts val="1530"/>
              <a:buChar char="▪"/>
            </a:pPr>
            <a:r>
              <a:rPr lang="en-US"/>
              <a:t>Reduced power from a single-window UI</a:t>
            </a:r>
            <a:endParaRPr/>
          </a:p>
          <a:p>
            <a:pPr indent="-182880" lvl="1" marL="457200" rtl="0" algn="l">
              <a:lnSpc>
                <a:spcPct val="90000"/>
              </a:lnSpc>
              <a:spcBef>
                <a:spcPts val="600"/>
              </a:spcBef>
              <a:spcAft>
                <a:spcPts val="0"/>
              </a:spcAft>
              <a:buSzPts val="1530"/>
              <a:buChar char="▪"/>
            </a:pPr>
            <a:r>
              <a:rPr lang="en-US"/>
              <a:t>Smothers usability with big colorful tiles while hiding needed features. </a:t>
            </a:r>
            <a:endParaRPr/>
          </a:p>
          <a:p>
            <a:pPr indent="-182880" lvl="1" marL="457200" rtl="0" algn="l">
              <a:lnSpc>
                <a:spcPct val="90000"/>
              </a:lnSpc>
              <a:spcBef>
                <a:spcPts val="600"/>
              </a:spcBef>
              <a:spcAft>
                <a:spcPts val="0"/>
              </a:spcAft>
              <a:buSzPts val="1530"/>
              <a:buChar char="▪"/>
            </a:pPr>
            <a:r>
              <a:rPr lang="en-US"/>
              <a:t>New design optimized for touchscreen</a:t>
            </a:r>
            <a:endParaRPr/>
          </a:p>
          <a:p>
            <a:pPr indent="-85725" lvl="1" marL="457200" rtl="0" algn="l">
              <a:lnSpc>
                <a:spcPct val="90000"/>
              </a:lnSpc>
              <a:spcBef>
                <a:spcPts val="600"/>
              </a:spcBef>
              <a:spcAft>
                <a:spcPts val="0"/>
              </a:spcAft>
              <a:buSzPts val="1530"/>
              <a:buNone/>
            </a:pPr>
            <a:r>
              <a:t/>
            </a:r>
            <a:endParaRPr/>
          </a:p>
        </p:txBody>
      </p:sp>
      <p:pic>
        <p:nvPicPr>
          <p:cNvPr descr="Lessons UI Design from Windows 8 Failure | JDM Digital" id="142" name="Google Shape;142;p6"/>
          <p:cNvPicPr preferRelativeResize="0"/>
          <p:nvPr/>
        </p:nvPicPr>
        <p:blipFill rotWithShape="1">
          <a:blip r:embed="rId3">
            <a:alphaModFix/>
          </a:blip>
          <a:srcRect b="0" l="0" r="0" t="0"/>
          <a:stretch/>
        </p:blipFill>
        <p:spPr>
          <a:xfrm>
            <a:off x="8200571" y="2696285"/>
            <a:ext cx="3116489" cy="1753025"/>
          </a:xfrm>
          <a:prstGeom prst="rect">
            <a:avLst/>
          </a:prstGeom>
          <a:noFill/>
          <a:ln>
            <a:noFill/>
          </a:ln>
        </p:spPr>
      </p:pic>
      <p:pic>
        <p:nvPicPr>
          <p:cNvPr descr="Windows 8 — Disappointing Usability for Both Novice and Power Users" id="143" name="Google Shape;143;p6"/>
          <p:cNvPicPr preferRelativeResize="0"/>
          <p:nvPr/>
        </p:nvPicPr>
        <p:blipFill rotWithShape="1">
          <a:blip r:embed="rId4">
            <a:alphaModFix/>
          </a:blip>
          <a:srcRect b="0" l="0" r="37125" t="0"/>
          <a:stretch/>
        </p:blipFill>
        <p:spPr>
          <a:xfrm>
            <a:off x="9145098" y="4630704"/>
            <a:ext cx="2171962" cy="180638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b="1" lang="en-US"/>
              <a:t>EVALUATION TECHNIQUES</a:t>
            </a:r>
            <a:endParaRPr/>
          </a:p>
        </p:txBody>
      </p:sp>
      <p:sp>
        <p:nvSpPr>
          <p:cNvPr id="675" name="Google Shape;675;p60"/>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Char char="▪"/>
            </a:pPr>
            <a:r>
              <a:rPr lang="en-US" sz="2800"/>
              <a:t>Evaluation</a:t>
            </a:r>
            <a:endParaRPr/>
          </a:p>
          <a:p>
            <a:pPr indent="-182880" lvl="1" marL="457200" rtl="0" algn="l">
              <a:lnSpc>
                <a:spcPct val="90000"/>
              </a:lnSpc>
              <a:spcBef>
                <a:spcPts val="1200"/>
              </a:spcBef>
              <a:spcAft>
                <a:spcPts val="0"/>
              </a:spcAft>
              <a:buSzPts val="2040"/>
              <a:buChar char="▪"/>
            </a:pPr>
            <a:r>
              <a:rPr lang="en-US" sz="2400"/>
              <a:t>Tests usability and functionality of system</a:t>
            </a:r>
            <a:endParaRPr/>
          </a:p>
          <a:p>
            <a:pPr indent="-182880" lvl="1" marL="457200" rtl="0" algn="l">
              <a:lnSpc>
                <a:spcPct val="90000"/>
              </a:lnSpc>
              <a:spcBef>
                <a:spcPts val="1400"/>
              </a:spcBef>
              <a:spcAft>
                <a:spcPts val="0"/>
              </a:spcAft>
              <a:buSzPts val="2040"/>
              <a:buChar char="▪"/>
            </a:pPr>
            <a:r>
              <a:rPr lang="en-US" sz="2400"/>
              <a:t>Occurs in laboratory, field and/or in collaboration with users</a:t>
            </a:r>
            <a:endParaRPr/>
          </a:p>
          <a:p>
            <a:pPr indent="-182880" lvl="1" marL="457200" rtl="0" algn="l">
              <a:lnSpc>
                <a:spcPct val="90000"/>
              </a:lnSpc>
              <a:spcBef>
                <a:spcPts val="1400"/>
              </a:spcBef>
              <a:spcAft>
                <a:spcPts val="0"/>
              </a:spcAft>
              <a:buSzPts val="2040"/>
              <a:buChar char="▪"/>
            </a:pPr>
            <a:r>
              <a:rPr lang="en-US" sz="2400"/>
              <a:t>Evaluates both design and implementation</a:t>
            </a:r>
            <a:endParaRPr sz="2400"/>
          </a:p>
          <a:p>
            <a:pPr indent="-182880" lvl="1" marL="457200" rtl="0" algn="l">
              <a:lnSpc>
                <a:spcPct val="90000"/>
              </a:lnSpc>
              <a:spcBef>
                <a:spcPts val="1400"/>
              </a:spcBef>
              <a:spcAft>
                <a:spcPts val="0"/>
              </a:spcAft>
              <a:buSzPts val="2040"/>
              <a:buChar char="▪"/>
            </a:pPr>
            <a:r>
              <a:rPr lang="en-US" sz="2400"/>
              <a:t>Should be considered at all stages in the design life cycle</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GOALS OF EVALUATION</a:t>
            </a:r>
            <a:endParaRPr/>
          </a:p>
        </p:txBody>
      </p:sp>
      <p:sp>
        <p:nvSpPr>
          <p:cNvPr id="681" name="Google Shape;681;p61"/>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Assess extent of system functionality</a:t>
            </a:r>
            <a:endParaRPr/>
          </a:p>
          <a:p>
            <a:pPr indent="-53339" lvl="0" marL="182880" rtl="0" algn="l">
              <a:lnSpc>
                <a:spcPct val="90000"/>
              </a:lnSpc>
              <a:spcBef>
                <a:spcPts val="1200"/>
              </a:spcBef>
              <a:spcAft>
                <a:spcPts val="0"/>
              </a:spcAft>
              <a:buSzPts val="2040"/>
              <a:buNone/>
            </a:pPr>
            <a:r>
              <a:t/>
            </a:r>
            <a:endParaRPr sz="2400"/>
          </a:p>
          <a:p>
            <a:pPr indent="-182880" lvl="0" marL="182880" rtl="0" algn="l">
              <a:lnSpc>
                <a:spcPct val="90000"/>
              </a:lnSpc>
              <a:spcBef>
                <a:spcPts val="1200"/>
              </a:spcBef>
              <a:spcAft>
                <a:spcPts val="0"/>
              </a:spcAft>
              <a:buSzPts val="2040"/>
              <a:buChar char="▪"/>
            </a:pPr>
            <a:r>
              <a:rPr lang="en-US" sz="2400"/>
              <a:t>Assess effect of interface on user</a:t>
            </a:r>
            <a:endParaRPr/>
          </a:p>
          <a:p>
            <a:pPr indent="-53339" lvl="0" marL="182880" rtl="0" algn="l">
              <a:lnSpc>
                <a:spcPct val="90000"/>
              </a:lnSpc>
              <a:spcBef>
                <a:spcPts val="1200"/>
              </a:spcBef>
              <a:spcAft>
                <a:spcPts val="0"/>
              </a:spcAft>
              <a:buSzPts val="2040"/>
              <a:buNone/>
            </a:pPr>
            <a:r>
              <a:t/>
            </a:r>
            <a:endParaRPr sz="2400"/>
          </a:p>
          <a:p>
            <a:pPr indent="-182880" lvl="0" marL="182880" rtl="0" algn="l">
              <a:lnSpc>
                <a:spcPct val="90000"/>
              </a:lnSpc>
              <a:spcBef>
                <a:spcPts val="1200"/>
              </a:spcBef>
              <a:spcAft>
                <a:spcPts val="0"/>
              </a:spcAft>
              <a:buSzPts val="2040"/>
              <a:buChar char="▪"/>
            </a:pPr>
            <a:r>
              <a:rPr lang="en-US" sz="2400"/>
              <a:t>Identify specific problems</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EVALUATING DESIGNS</a:t>
            </a:r>
            <a:endParaRPr/>
          </a:p>
        </p:txBody>
      </p:sp>
      <p:sp>
        <p:nvSpPr>
          <p:cNvPr id="687" name="Google Shape;687;p62"/>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Char char="▪"/>
            </a:pPr>
            <a:r>
              <a:rPr lang="en-US" sz="2800"/>
              <a:t>Cognitive Walkthrough</a:t>
            </a:r>
            <a:endParaRPr/>
          </a:p>
          <a:p>
            <a:pPr indent="-182880" lvl="0" marL="182880" rtl="0" algn="l">
              <a:lnSpc>
                <a:spcPct val="90000"/>
              </a:lnSpc>
              <a:spcBef>
                <a:spcPts val="1200"/>
              </a:spcBef>
              <a:spcAft>
                <a:spcPts val="0"/>
              </a:spcAft>
              <a:buSzPts val="2380"/>
              <a:buChar char="▪"/>
            </a:pPr>
            <a:r>
              <a:rPr lang="en-US" sz="2800"/>
              <a:t>Heuristic Evaluation</a:t>
            </a:r>
            <a:endParaRPr/>
          </a:p>
          <a:p>
            <a:pPr indent="-182880" lvl="0" marL="182880" rtl="0" algn="l">
              <a:lnSpc>
                <a:spcPct val="90000"/>
              </a:lnSpc>
              <a:spcBef>
                <a:spcPts val="1200"/>
              </a:spcBef>
              <a:spcAft>
                <a:spcPts val="0"/>
              </a:spcAft>
              <a:buSzPts val="2380"/>
              <a:buChar char="▪"/>
            </a:pPr>
            <a:r>
              <a:rPr lang="en-US" sz="2800"/>
              <a:t>Review-based evaluation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EVALUATING DESIGNS:</a:t>
            </a:r>
            <a:br>
              <a:rPr lang="en-US"/>
            </a:br>
            <a:r>
              <a:rPr lang="en-US"/>
              <a:t>COGNITIVE WALKTHROUGH</a:t>
            </a:r>
            <a:endParaRPr/>
          </a:p>
        </p:txBody>
      </p:sp>
      <p:sp>
        <p:nvSpPr>
          <p:cNvPr id="693" name="Google Shape;693;p63"/>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380"/>
              <a:buNone/>
            </a:pPr>
            <a:r>
              <a:rPr lang="en-US" sz="2800"/>
              <a:t>Proposed by Polson </a:t>
            </a:r>
            <a:r>
              <a:rPr i="1" lang="en-US" sz="2800"/>
              <a:t>et al.</a:t>
            </a:r>
            <a:endParaRPr sz="2800"/>
          </a:p>
          <a:p>
            <a:pPr indent="-182880" lvl="1" marL="476250" rtl="0" algn="l">
              <a:lnSpc>
                <a:spcPct val="90000"/>
              </a:lnSpc>
              <a:spcBef>
                <a:spcPts val="400"/>
              </a:spcBef>
              <a:spcAft>
                <a:spcPts val="0"/>
              </a:spcAft>
              <a:buSzPts val="2040"/>
              <a:buChar char="▪"/>
            </a:pPr>
            <a:r>
              <a:rPr lang="en-US" sz="2400"/>
              <a:t>Evaluates design on how well it supports user in learning task</a:t>
            </a:r>
            <a:endParaRPr/>
          </a:p>
          <a:p>
            <a:pPr indent="-182880" lvl="1" marL="476250" rtl="0" algn="l">
              <a:lnSpc>
                <a:spcPct val="90000"/>
              </a:lnSpc>
              <a:spcBef>
                <a:spcPts val="600"/>
              </a:spcBef>
              <a:spcAft>
                <a:spcPts val="0"/>
              </a:spcAft>
              <a:buSzPts val="2040"/>
              <a:buChar char="▪"/>
            </a:pPr>
            <a:r>
              <a:rPr lang="en-US" sz="2400"/>
              <a:t>Usually performed by expert in cognitive psychology</a:t>
            </a:r>
            <a:endParaRPr/>
          </a:p>
          <a:p>
            <a:pPr indent="-182880" lvl="1" marL="476250" rtl="0" algn="l">
              <a:lnSpc>
                <a:spcPct val="90000"/>
              </a:lnSpc>
              <a:spcBef>
                <a:spcPts val="600"/>
              </a:spcBef>
              <a:spcAft>
                <a:spcPts val="0"/>
              </a:spcAft>
              <a:buSzPts val="2040"/>
              <a:buChar char="▪"/>
            </a:pPr>
            <a:r>
              <a:rPr lang="en-US" sz="2400"/>
              <a:t>Expert ‘walks though’ design to identify potential problems using psychological principles</a:t>
            </a:r>
            <a:endParaRPr/>
          </a:p>
          <a:p>
            <a:pPr indent="-182880" lvl="1" marL="476250" rtl="0" algn="l">
              <a:lnSpc>
                <a:spcPct val="90000"/>
              </a:lnSpc>
              <a:spcBef>
                <a:spcPts val="600"/>
              </a:spcBef>
              <a:spcAft>
                <a:spcPts val="0"/>
              </a:spcAft>
              <a:buSzPts val="2040"/>
              <a:buChar char="▪"/>
            </a:pPr>
            <a:r>
              <a:rPr lang="en-US" sz="2400"/>
              <a:t>Forms used to guide analysis</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EVALUATING DESIGNS:</a:t>
            </a:r>
            <a:br>
              <a:rPr lang="en-US"/>
            </a:br>
            <a:r>
              <a:rPr lang="en-US"/>
              <a:t>COGNITIVE WALKTHROUGH (CTD)</a:t>
            </a:r>
            <a:endParaRPr/>
          </a:p>
        </p:txBody>
      </p:sp>
      <p:sp>
        <p:nvSpPr>
          <p:cNvPr id="699" name="Google Shape;699;p64"/>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Char char="▪"/>
            </a:pPr>
            <a:r>
              <a:rPr lang="en-US" sz="2800"/>
              <a:t>For each task walkthrough considers</a:t>
            </a:r>
            <a:endParaRPr/>
          </a:p>
          <a:p>
            <a:pPr indent="-182880" lvl="1" marL="457200" rtl="0" algn="l">
              <a:lnSpc>
                <a:spcPct val="90000"/>
              </a:lnSpc>
              <a:spcBef>
                <a:spcPts val="400"/>
              </a:spcBef>
              <a:spcAft>
                <a:spcPts val="0"/>
              </a:spcAft>
              <a:buSzPts val="2040"/>
              <a:buChar char="▪"/>
            </a:pPr>
            <a:r>
              <a:rPr lang="en-US" sz="2400"/>
              <a:t>what impact will interaction have on user?</a:t>
            </a:r>
            <a:endParaRPr/>
          </a:p>
          <a:p>
            <a:pPr indent="-182880" lvl="1" marL="457200" rtl="0" algn="l">
              <a:lnSpc>
                <a:spcPct val="90000"/>
              </a:lnSpc>
              <a:spcBef>
                <a:spcPts val="600"/>
              </a:spcBef>
              <a:spcAft>
                <a:spcPts val="0"/>
              </a:spcAft>
              <a:buSzPts val="2040"/>
              <a:buChar char="▪"/>
            </a:pPr>
            <a:r>
              <a:rPr lang="en-US" sz="2400"/>
              <a:t>what cognitive processes are required?</a:t>
            </a:r>
            <a:endParaRPr/>
          </a:p>
          <a:p>
            <a:pPr indent="-182880" lvl="1" marL="457200" rtl="0" algn="l">
              <a:lnSpc>
                <a:spcPct val="90000"/>
              </a:lnSpc>
              <a:spcBef>
                <a:spcPts val="600"/>
              </a:spcBef>
              <a:spcAft>
                <a:spcPts val="0"/>
              </a:spcAft>
              <a:buSzPts val="2040"/>
              <a:buChar char="▪"/>
            </a:pPr>
            <a:r>
              <a:rPr lang="en-US" sz="2400"/>
              <a:t>what learning problems may occur?</a:t>
            </a:r>
            <a:endParaRPr/>
          </a:p>
          <a:p>
            <a:pPr indent="-31750" lvl="0" marL="182880" rtl="0" algn="l">
              <a:lnSpc>
                <a:spcPct val="90000"/>
              </a:lnSpc>
              <a:spcBef>
                <a:spcPts val="1400"/>
              </a:spcBef>
              <a:spcAft>
                <a:spcPts val="0"/>
              </a:spcAft>
              <a:buSzPts val="2380"/>
              <a:buNone/>
            </a:pPr>
            <a:r>
              <a:t/>
            </a:r>
            <a:endParaRPr sz="2800"/>
          </a:p>
          <a:p>
            <a:pPr indent="-182880" lvl="0" marL="182880" rtl="0" algn="l">
              <a:lnSpc>
                <a:spcPct val="90000"/>
              </a:lnSpc>
              <a:spcBef>
                <a:spcPts val="1200"/>
              </a:spcBef>
              <a:spcAft>
                <a:spcPts val="0"/>
              </a:spcAft>
              <a:buSzPts val="2380"/>
              <a:buChar char="▪"/>
            </a:pPr>
            <a:r>
              <a:rPr lang="en-US" sz="2800"/>
              <a:t>Analysis focuses on goals and knowledge: does the design lead the user to generate the correct goals?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EVALUATING DESIGNS: </a:t>
            </a:r>
            <a:br>
              <a:rPr lang="en-US"/>
            </a:br>
            <a:r>
              <a:rPr lang="en-US"/>
              <a:t>HEURISTIC EVALUATION</a:t>
            </a:r>
            <a:endParaRPr/>
          </a:p>
        </p:txBody>
      </p:sp>
      <p:sp>
        <p:nvSpPr>
          <p:cNvPr id="705" name="Google Shape;705;p65"/>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lnSpcReduction="10000"/>
          </a:bodyPr>
          <a:lstStyle/>
          <a:p>
            <a:pPr indent="-182880" lvl="0" marL="182880" rtl="0" algn="l">
              <a:lnSpc>
                <a:spcPct val="90000"/>
              </a:lnSpc>
              <a:spcBef>
                <a:spcPts val="0"/>
              </a:spcBef>
              <a:spcAft>
                <a:spcPts val="0"/>
              </a:spcAft>
              <a:buSzPts val="2040"/>
              <a:buChar char="▪"/>
            </a:pPr>
            <a:r>
              <a:rPr lang="en-US" sz="2400"/>
              <a:t>Proposed by nielsen and molich.</a:t>
            </a:r>
            <a:endParaRPr/>
          </a:p>
          <a:p>
            <a:pPr indent="-96519" lvl="4" marL="1280160" rtl="0" algn="l">
              <a:lnSpc>
                <a:spcPct val="90000"/>
              </a:lnSpc>
              <a:spcBef>
                <a:spcPts val="400"/>
              </a:spcBef>
              <a:spcAft>
                <a:spcPts val="0"/>
              </a:spcAft>
              <a:buSzPts val="1360"/>
              <a:buNone/>
            </a:pPr>
            <a:r>
              <a:t/>
            </a:r>
            <a:endParaRPr/>
          </a:p>
          <a:p>
            <a:pPr indent="-182880" lvl="0" marL="182880" rtl="0" algn="l">
              <a:lnSpc>
                <a:spcPct val="90000"/>
              </a:lnSpc>
              <a:spcBef>
                <a:spcPts val="1400"/>
              </a:spcBef>
              <a:spcAft>
                <a:spcPts val="0"/>
              </a:spcAft>
              <a:buSzPts val="2040"/>
              <a:buChar char="▪"/>
            </a:pPr>
            <a:r>
              <a:rPr lang="en-US" sz="2400"/>
              <a:t>Usability criteria (heuristics) are identified</a:t>
            </a:r>
            <a:endParaRPr/>
          </a:p>
          <a:p>
            <a:pPr indent="-182880" lvl="0" marL="182880" rtl="0" algn="l">
              <a:lnSpc>
                <a:spcPct val="90000"/>
              </a:lnSpc>
              <a:spcBef>
                <a:spcPts val="1200"/>
              </a:spcBef>
              <a:spcAft>
                <a:spcPts val="0"/>
              </a:spcAft>
              <a:buSzPts val="2040"/>
              <a:buChar char="▪"/>
            </a:pPr>
            <a:r>
              <a:rPr lang="en-US" sz="2400"/>
              <a:t>Design examined by experts to see if these are violated</a:t>
            </a:r>
            <a:endParaRPr/>
          </a:p>
          <a:p>
            <a:pPr indent="-96519" lvl="4" marL="1280160" rtl="0" algn="l">
              <a:lnSpc>
                <a:spcPct val="90000"/>
              </a:lnSpc>
              <a:spcBef>
                <a:spcPts val="400"/>
              </a:spcBef>
              <a:spcAft>
                <a:spcPts val="0"/>
              </a:spcAft>
              <a:buSzPts val="1360"/>
              <a:buNone/>
            </a:pPr>
            <a:r>
              <a:t/>
            </a:r>
            <a:endParaRPr/>
          </a:p>
          <a:p>
            <a:pPr indent="-182880" lvl="0" marL="182880" rtl="0" algn="l">
              <a:lnSpc>
                <a:spcPct val="90000"/>
              </a:lnSpc>
              <a:spcBef>
                <a:spcPts val="1400"/>
              </a:spcBef>
              <a:spcAft>
                <a:spcPts val="0"/>
              </a:spcAft>
              <a:buSzPts val="2040"/>
              <a:buChar char="▪"/>
            </a:pPr>
            <a:r>
              <a:rPr lang="en-US" sz="2400"/>
              <a:t>Example heuristics</a:t>
            </a:r>
            <a:endParaRPr/>
          </a:p>
          <a:p>
            <a:pPr indent="-182880" lvl="1" marL="457200" rtl="0" algn="l">
              <a:lnSpc>
                <a:spcPct val="90000"/>
              </a:lnSpc>
              <a:spcBef>
                <a:spcPts val="400"/>
              </a:spcBef>
              <a:spcAft>
                <a:spcPts val="0"/>
              </a:spcAft>
              <a:buSzPts val="1700"/>
              <a:buChar char="▪"/>
            </a:pPr>
            <a:r>
              <a:rPr lang="en-US" sz="2000"/>
              <a:t>System behaviour is predictable</a:t>
            </a:r>
            <a:endParaRPr/>
          </a:p>
          <a:p>
            <a:pPr indent="-182880" lvl="1" marL="457200" rtl="0" algn="l">
              <a:lnSpc>
                <a:spcPct val="90000"/>
              </a:lnSpc>
              <a:spcBef>
                <a:spcPts val="600"/>
              </a:spcBef>
              <a:spcAft>
                <a:spcPts val="0"/>
              </a:spcAft>
              <a:buSzPts val="1700"/>
              <a:buChar char="▪"/>
            </a:pPr>
            <a:r>
              <a:rPr lang="en-US" sz="2000"/>
              <a:t>System behaviour is consistent</a:t>
            </a:r>
            <a:endParaRPr/>
          </a:p>
          <a:p>
            <a:pPr indent="-182880" lvl="1" marL="457200" rtl="0" algn="l">
              <a:lnSpc>
                <a:spcPct val="90000"/>
              </a:lnSpc>
              <a:spcBef>
                <a:spcPts val="600"/>
              </a:spcBef>
              <a:spcAft>
                <a:spcPts val="0"/>
              </a:spcAft>
              <a:buSzPts val="1700"/>
              <a:buChar char="▪"/>
            </a:pPr>
            <a:r>
              <a:rPr lang="en-US" sz="2000"/>
              <a:t>Feedback is provided</a:t>
            </a:r>
            <a:endParaRPr/>
          </a:p>
          <a:p>
            <a:pPr indent="-96519" lvl="4" marL="1280160" rtl="0" algn="l">
              <a:lnSpc>
                <a:spcPct val="90000"/>
              </a:lnSpc>
              <a:spcBef>
                <a:spcPts val="600"/>
              </a:spcBef>
              <a:spcAft>
                <a:spcPts val="0"/>
              </a:spcAft>
              <a:buSzPts val="1360"/>
              <a:buNone/>
            </a:pPr>
            <a:r>
              <a:t/>
            </a:r>
            <a:endParaRPr/>
          </a:p>
          <a:p>
            <a:pPr indent="-182880" lvl="0" marL="182880" rtl="0" algn="l">
              <a:lnSpc>
                <a:spcPct val="90000"/>
              </a:lnSpc>
              <a:spcBef>
                <a:spcPts val="1400"/>
              </a:spcBef>
              <a:spcAft>
                <a:spcPts val="0"/>
              </a:spcAft>
              <a:buSzPts val="2040"/>
              <a:buChar char="▪"/>
            </a:pPr>
            <a:r>
              <a:rPr lang="en-US" sz="2400"/>
              <a:t>Heuristic evaluation `debugs' design.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EVALUATING DESIGNS: </a:t>
            </a:r>
            <a:br>
              <a:rPr lang="en-US"/>
            </a:br>
            <a:r>
              <a:rPr lang="en-US"/>
              <a:t>REVIEW-BASED EVALUATION</a:t>
            </a:r>
            <a:endParaRPr/>
          </a:p>
        </p:txBody>
      </p:sp>
      <p:sp>
        <p:nvSpPr>
          <p:cNvPr id="711" name="Google Shape;711;p66"/>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Results from the literature used to support or refute parts of design.</a:t>
            </a:r>
            <a:endParaRPr/>
          </a:p>
          <a:p>
            <a:pPr indent="-96519" lvl="4" marL="1280160" rtl="0" algn="l">
              <a:lnSpc>
                <a:spcPct val="90000"/>
              </a:lnSpc>
              <a:spcBef>
                <a:spcPts val="400"/>
              </a:spcBef>
              <a:spcAft>
                <a:spcPts val="0"/>
              </a:spcAft>
              <a:buSzPts val="1360"/>
              <a:buFont typeface="Times"/>
              <a:buNone/>
            </a:pPr>
            <a:r>
              <a:t/>
            </a:r>
            <a:endParaRPr/>
          </a:p>
          <a:p>
            <a:pPr indent="-182880" lvl="0" marL="182880" rtl="0" algn="l">
              <a:lnSpc>
                <a:spcPct val="90000"/>
              </a:lnSpc>
              <a:spcBef>
                <a:spcPts val="1400"/>
              </a:spcBef>
              <a:spcAft>
                <a:spcPts val="0"/>
              </a:spcAft>
              <a:buSzPts val="2040"/>
              <a:buChar char="▪"/>
            </a:pPr>
            <a:r>
              <a:rPr lang="en-US" sz="2400"/>
              <a:t>Care needed to ensure results are transferable to new design.</a:t>
            </a:r>
            <a:endParaRPr/>
          </a:p>
          <a:p>
            <a:pPr indent="-96519" lvl="4" marL="1280160" rtl="0" algn="l">
              <a:lnSpc>
                <a:spcPct val="90000"/>
              </a:lnSpc>
              <a:spcBef>
                <a:spcPts val="400"/>
              </a:spcBef>
              <a:spcAft>
                <a:spcPts val="0"/>
              </a:spcAft>
              <a:buSzPts val="1360"/>
              <a:buFont typeface="Times"/>
              <a:buNone/>
            </a:pPr>
            <a:r>
              <a:t/>
            </a:r>
            <a:endParaRPr/>
          </a:p>
          <a:p>
            <a:pPr indent="-182880" lvl="0" marL="182880" rtl="0" algn="l">
              <a:lnSpc>
                <a:spcPct val="90000"/>
              </a:lnSpc>
              <a:spcBef>
                <a:spcPts val="1400"/>
              </a:spcBef>
              <a:spcAft>
                <a:spcPts val="0"/>
              </a:spcAft>
              <a:buSzPts val="2040"/>
              <a:buChar char="▪"/>
            </a:pPr>
            <a:r>
              <a:rPr lang="en-US" sz="2400"/>
              <a:t>Model-based evaluation</a:t>
            </a:r>
            <a:endParaRPr/>
          </a:p>
          <a:p>
            <a:pPr indent="-96519" lvl="3" marL="1005839" rtl="0" algn="l">
              <a:lnSpc>
                <a:spcPct val="90000"/>
              </a:lnSpc>
              <a:spcBef>
                <a:spcPts val="400"/>
              </a:spcBef>
              <a:spcAft>
                <a:spcPts val="0"/>
              </a:spcAft>
              <a:buSzPts val="1360"/>
              <a:buFont typeface="Times"/>
              <a:buNone/>
            </a:pPr>
            <a:r>
              <a:t/>
            </a:r>
            <a:endParaRPr/>
          </a:p>
          <a:p>
            <a:pPr indent="-182880" lvl="0" marL="182880" rtl="0" algn="l">
              <a:lnSpc>
                <a:spcPct val="90000"/>
              </a:lnSpc>
              <a:spcBef>
                <a:spcPts val="1400"/>
              </a:spcBef>
              <a:spcAft>
                <a:spcPts val="0"/>
              </a:spcAft>
              <a:buSzPts val="2040"/>
              <a:buChar char="▪"/>
            </a:pPr>
            <a:r>
              <a:rPr lang="en-US" sz="2400"/>
              <a:t>Cognitive models used to filter design options</a:t>
            </a:r>
            <a:endParaRPr/>
          </a:p>
          <a:p>
            <a:pPr indent="-182880" lvl="4" marL="1280160" rtl="0" algn="l">
              <a:lnSpc>
                <a:spcPct val="90000"/>
              </a:lnSpc>
              <a:spcBef>
                <a:spcPts val="400"/>
              </a:spcBef>
              <a:spcAft>
                <a:spcPts val="0"/>
              </a:spcAft>
              <a:buSzPts val="1360"/>
              <a:buFont typeface="Rockwell"/>
              <a:buNone/>
            </a:pPr>
            <a:r>
              <a:t/>
            </a:r>
            <a:endParaRPr/>
          </a:p>
          <a:p>
            <a:pPr indent="-182880" lvl="0" marL="182880" rtl="0" algn="l">
              <a:lnSpc>
                <a:spcPct val="90000"/>
              </a:lnSpc>
              <a:spcBef>
                <a:spcPts val="1400"/>
              </a:spcBef>
              <a:spcAft>
                <a:spcPts val="0"/>
              </a:spcAft>
              <a:buSzPts val="2040"/>
              <a:buChar char="▪"/>
            </a:pPr>
            <a:r>
              <a:rPr lang="en-US" sz="2400"/>
              <a:t>Design rationale can also provide useful evaluation information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7"/>
          <p:cNvSpPr txBox="1"/>
          <p:nvPr>
            <p:ph type="title"/>
          </p:nvPr>
        </p:nvSpPr>
        <p:spPr>
          <a:xfrm>
            <a:off x="2167128" y="1225296"/>
            <a:ext cx="9281160" cy="352044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3600"/>
              <a:buFont typeface="Rockwell"/>
              <a:buNone/>
            </a:pPr>
            <a:r>
              <a:rPr lang="en-US" sz="3600"/>
              <a:t>EVALUATING THROUGH USER PARTICIPATION</a:t>
            </a:r>
            <a:endParaRPr/>
          </a:p>
        </p:txBody>
      </p:sp>
      <p:sp>
        <p:nvSpPr>
          <p:cNvPr id="717" name="Google Shape;717;p67"/>
          <p:cNvSpPr txBox="1"/>
          <p:nvPr>
            <p:ph idx="1" type="body"/>
          </p:nvPr>
        </p:nvSpPr>
        <p:spPr>
          <a:xfrm>
            <a:off x="2165774" y="5020056"/>
            <a:ext cx="9052560" cy="106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7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LABORATORY STUDIES</a:t>
            </a:r>
            <a:endParaRPr/>
          </a:p>
        </p:txBody>
      </p:sp>
      <p:sp>
        <p:nvSpPr>
          <p:cNvPr id="723" name="Google Shape;723;p68"/>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Advantages:</a:t>
            </a:r>
            <a:endParaRPr/>
          </a:p>
          <a:p>
            <a:pPr indent="-182880" lvl="1" marL="457200" rtl="0" algn="l">
              <a:lnSpc>
                <a:spcPct val="90000"/>
              </a:lnSpc>
              <a:spcBef>
                <a:spcPts val="400"/>
              </a:spcBef>
              <a:spcAft>
                <a:spcPts val="0"/>
              </a:spcAft>
              <a:buSzPts val="1700"/>
              <a:buChar char="▪"/>
            </a:pPr>
            <a:r>
              <a:rPr lang="en-US" sz="2000"/>
              <a:t>specialist equipment available</a:t>
            </a:r>
            <a:endParaRPr/>
          </a:p>
          <a:p>
            <a:pPr indent="-182880" lvl="1" marL="457200" rtl="0" algn="l">
              <a:lnSpc>
                <a:spcPct val="90000"/>
              </a:lnSpc>
              <a:spcBef>
                <a:spcPts val="600"/>
              </a:spcBef>
              <a:spcAft>
                <a:spcPts val="0"/>
              </a:spcAft>
              <a:buSzPts val="1700"/>
              <a:buChar char="▪"/>
            </a:pPr>
            <a:r>
              <a:rPr lang="en-US" sz="2000"/>
              <a:t>uninterrupted environment</a:t>
            </a:r>
            <a:endParaRPr/>
          </a:p>
          <a:p>
            <a:pPr indent="-96519" lvl="4" marL="1280160" rtl="0" algn="l">
              <a:lnSpc>
                <a:spcPct val="90000"/>
              </a:lnSpc>
              <a:spcBef>
                <a:spcPts val="600"/>
              </a:spcBef>
              <a:spcAft>
                <a:spcPts val="0"/>
              </a:spcAft>
              <a:buSzPts val="1360"/>
              <a:buNone/>
            </a:pPr>
            <a:r>
              <a:t/>
            </a:r>
            <a:endParaRPr/>
          </a:p>
          <a:p>
            <a:pPr indent="-182880" lvl="0" marL="182880" rtl="0" algn="l">
              <a:lnSpc>
                <a:spcPct val="90000"/>
              </a:lnSpc>
              <a:spcBef>
                <a:spcPts val="1400"/>
              </a:spcBef>
              <a:spcAft>
                <a:spcPts val="0"/>
              </a:spcAft>
              <a:buSzPts val="2040"/>
              <a:buChar char="▪"/>
            </a:pPr>
            <a:r>
              <a:rPr lang="en-US" sz="2400"/>
              <a:t>Disadvantages:</a:t>
            </a:r>
            <a:endParaRPr/>
          </a:p>
          <a:p>
            <a:pPr indent="-182880" lvl="1" marL="457200" rtl="0" algn="l">
              <a:lnSpc>
                <a:spcPct val="90000"/>
              </a:lnSpc>
              <a:spcBef>
                <a:spcPts val="400"/>
              </a:spcBef>
              <a:spcAft>
                <a:spcPts val="0"/>
              </a:spcAft>
              <a:buSzPts val="1700"/>
              <a:buChar char="▪"/>
            </a:pPr>
            <a:r>
              <a:rPr lang="en-US" sz="2000"/>
              <a:t>lack of context</a:t>
            </a:r>
            <a:endParaRPr/>
          </a:p>
          <a:p>
            <a:pPr indent="-182880" lvl="1" marL="457200" rtl="0" algn="l">
              <a:lnSpc>
                <a:spcPct val="90000"/>
              </a:lnSpc>
              <a:spcBef>
                <a:spcPts val="600"/>
              </a:spcBef>
              <a:spcAft>
                <a:spcPts val="0"/>
              </a:spcAft>
              <a:buSzPts val="1700"/>
              <a:buChar char="▪"/>
            </a:pPr>
            <a:r>
              <a:rPr lang="en-US" sz="2000"/>
              <a:t>difficult to observe several users cooperating</a:t>
            </a:r>
            <a:endParaRPr/>
          </a:p>
          <a:p>
            <a:pPr indent="-96519" lvl="4" marL="1280160" rtl="0" algn="l">
              <a:lnSpc>
                <a:spcPct val="90000"/>
              </a:lnSpc>
              <a:spcBef>
                <a:spcPts val="600"/>
              </a:spcBef>
              <a:spcAft>
                <a:spcPts val="0"/>
              </a:spcAft>
              <a:buSzPts val="1360"/>
              <a:buNone/>
            </a:pPr>
            <a:r>
              <a:t/>
            </a:r>
            <a:endParaRPr/>
          </a:p>
          <a:p>
            <a:pPr indent="-182880" lvl="0" marL="182880" rtl="0" algn="l">
              <a:lnSpc>
                <a:spcPct val="90000"/>
              </a:lnSpc>
              <a:spcBef>
                <a:spcPts val="1400"/>
              </a:spcBef>
              <a:spcAft>
                <a:spcPts val="0"/>
              </a:spcAft>
              <a:buSzPts val="2040"/>
              <a:buChar char="▪"/>
            </a:pPr>
            <a:r>
              <a:rPr lang="en-US" sz="2400"/>
              <a:t>Appropriate</a:t>
            </a:r>
            <a:endParaRPr/>
          </a:p>
          <a:p>
            <a:pPr indent="-182880" lvl="1" marL="457200" rtl="0" algn="l">
              <a:lnSpc>
                <a:spcPct val="90000"/>
              </a:lnSpc>
              <a:spcBef>
                <a:spcPts val="400"/>
              </a:spcBef>
              <a:spcAft>
                <a:spcPts val="0"/>
              </a:spcAft>
              <a:buSzPts val="1700"/>
              <a:buChar char="▪"/>
            </a:pPr>
            <a:r>
              <a:rPr lang="en-US" sz="2000"/>
              <a:t>if system location is dangerous or impractical for constrained single user systems to allow controlled manipulation of use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FIELD STUDIES</a:t>
            </a:r>
            <a:endParaRPr/>
          </a:p>
        </p:txBody>
      </p:sp>
      <p:sp>
        <p:nvSpPr>
          <p:cNvPr id="729" name="Google Shape;729;p69"/>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lnSpcReduction="10000"/>
          </a:bodyPr>
          <a:lstStyle/>
          <a:p>
            <a:pPr indent="-182880" lvl="0" marL="182880" rtl="0" algn="l">
              <a:lnSpc>
                <a:spcPct val="90000"/>
              </a:lnSpc>
              <a:spcBef>
                <a:spcPts val="0"/>
              </a:spcBef>
              <a:spcAft>
                <a:spcPts val="0"/>
              </a:spcAft>
              <a:buSzPts val="2040"/>
              <a:buChar char="▪"/>
            </a:pPr>
            <a:r>
              <a:rPr lang="en-US" sz="2400"/>
              <a:t>Advantages:</a:t>
            </a:r>
            <a:endParaRPr/>
          </a:p>
          <a:p>
            <a:pPr indent="-182880" lvl="1" marL="457200" rtl="0" algn="l">
              <a:lnSpc>
                <a:spcPct val="90000"/>
              </a:lnSpc>
              <a:spcBef>
                <a:spcPts val="400"/>
              </a:spcBef>
              <a:spcAft>
                <a:spcPts val="0"/>
              </a:spcAft>
              <a:buSzPts val="1700"/>
              <a:buChar char="▪"/>
            </a:pPr>
            <a:r>
              <a:rPr lang="en-US" sz="2000"/>
              <a:t>natural environment</a:t>
            </a:r>
            <a:endParaRPr/>
          </a:p>
          <a:p>
            <a:pPr indent="-182880" lvl="1" marL="457200" rtl="0" algn="l">
              <a:lnSpc>
                <a:spcPct val="90000"/>
              </a:lnSpc>
              <a:spcBef>
                <a:spcPts val="600"/>
              </a:spcBef>
              <a:spcAft>
                <a:spcPts val="0"/>
              </a:spcAft>
              <a:buSzPts val="1700"/>
              <a:buChar char="▪"/>
            </a:pPr>
            <a:r>
              <a:rPr lang="en-US" sz="2000"/>
              <a:t>context retained (though observation may alter it)</a:t>
            </a:r>
            <a:endParaRPr/>
          </a:p>
          <a:p>
            <a:pPr indent="-182880" lvl="1" marL="457200" rtl="0" algn="l">
              <a:lnSpc>
                <a:spcPct val="90000"/>
              </a:lnSpc>
              <a:spcBef>
                <a:spcPts val="600"/>
              </a:spcBef>
              <a:spcAft>
                <a:spcPts val="0"/>
              </a:spcAft>
              <a:buSzPts val="1700"/>
              <a:buChar char="▪"/>
            </a:pPr>
            <a:r>
              <a:rPr lang="en-US" sz="2000"/>
              <a:t>longitudinal studies possible</a:t>
            </a:r>
            <a:endParaRPr/>
          </a:p>
          <a:p>
            <a:pPr indent="-96519" lvl="4" marL="1280160" rtl="0" algn="l">
              <a:lnSpc>
                <a:spcPct val="90000"/>
              </a:lnSpc>
              <a:spcBef>
                <a:spcPts val="600"/>
              </a:spcBef>
              <a:spcAft>
                <a:spcPts val="0"/>
              </a:spcAft>
              <a:buSzPts val="1360"/>
              <a:buNone/>
            </a:pPr>
            <a:r>
              <a:t/>
            </a:r>
            <a:endParaRPr/>
          </a:p>
          <a:p>
            <a:pPr indent="-182880" lvl="0" marL="182880" rtl="0" algn="l">
              <a:lnSpc>
                <a:spcPct val="90000"/>
              </a:lnSpc>
              <a:spcBef>
                <a:spcPts val="1400"/>
              </a:spcBef>
              <a:spcAft>
                <a:spcPts val="0"/>
              </a:spcAft>
              <a:buSzPts val="2040"/>
              <a:buChar char="▪"/>
            </a:pPr>
            <a:r>
              <a:rPr lang="en-US" sz="2400"/>
              <a:t>Disadvantages:</a:t>
            </a:r>
            <a:endParaRPr/>
          </a:p>
          <a:p>
            <a:pPr indent="-182880" lvl="1" marL="457200" rtl="0" algn="l">
              <a:lnSpc>
                <a:spcPct val="90000"/>
              </a:lnSpc>
              <a:spcBef>
                <a:spcPts val="400"/>
              </a:spcBef>
              <a:spcAft>
                <a:spcPts val="0"/>
              </a:spcAft>
              <a:buSzPts val="1700"/>
              <a:buChar char="▪"/>
            </a:pPr>
            <a:r>
              <a:rPr lang="en-US" sz="2000"/>
              <a:t>distractions</a:t>
            </a:r>
            <a:endParaRPr/>
          </a:p>
          <a:p>
            <a:pPr indent="-182880" lvl="1" marL="457200" rtl="0" algn="l">
              <a:lnSpc>
                <a:spcPct val="90000"/>
              </a:lnSpc>
              <a:spcBef>
                <a:spcPts val="600"/>
              </a:spcBef>
              <a:spcAft>
                <a:spcPts val="0"/>
              </a:spcAft>
              <a:buSzPts val="1700"/>
              <a:buChar char="▪"/>
            </a:pPr>
            <a:r>
              <a:rPr lang="en-US" sz="2000"/>
              <a:t>noise</a:t>
            </a:r>
            <a:endParaRPr/>
          </a:p>
          <a:p>
            <a:pPr indent="-96519" lvl="4" marL="1280160" rtl="0" algn="l">
              <a:lnSpc>
                <a:spcPct val="90000"/>
              </a:lnSpc>
              <a:spcBef>
                <a:spcPts val="600"/>
              </a:spcBef>
              <a:spcAft>
                <a:spcPts val="0"/>
              </a:spcAft>
              <a:buSzPts val="1360"/>
              <a:buNone/>
            </a:pPr>
            <a:r>
              <a:t/>
            </a:r>
            <a:endParaRPr/>
          </a:p>
          <a:p>
            <a:pPr indent="-182880" lvl="0" marL="182880" rtl="0" algn="l">
              <a:lnSpc>
                <a:spcPct val="90000"/>
              </a:lnSpc>
              <a:spcBef>
                <a:spcPts val="1400"/>
              </a:spcBef>
              <a:spcAft>
                <a:spcPts val="0"/>
              </a:spcAft>
              <a:buSzPts val="2040"/>
              <a:buChar char="▪"/>
            </a:pPr>
            <a:r>
              <a:rPr lang="en-US" sz="2400"/>
              <a:t>Appropriate</a:t>
            </a:r>
            <a:endParaRPr/>
          </a:p>
          <a:p>
            <a:pPr indent="-182880" lvl="1" marL="457200" rtl="0" algn="l">
              <a:lnSpc>
                <a:spcPct val="90000"/>
              </a:lnSpc>
              <a:spcBef>
                <a:spcPts val="400"/>
              </a:spcBef>
              <a:spcAft>
                <a:spcPts val="0"/>
              </a:spcAft>
              <a:buSzPts val="1700"/>
              <a:buChar char="▪"/>
            </a:pPr>
            <a:r>
              <a:rPr lang="en-US" sz="2000"/>
              <a:t>where context is crucial for longitudinal studies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SzPts val="5400"/>
              <a:buFont typeface="Rockwell"/>
              <a:buNone/>
            </a:pPr>
            <a:r>
              <a:rPr lang="en-US"/>
              <a:t>GENERATIONS OF USER INTERFACES</a:t>
            </a:r>
            <a:endParaRPr/>
          </a:p>
        </p:txBody>
      </p:sp>
      <p:sp>
        <p:nvSpPr>
          <p:cNvPr id="149" name="Google Shape;149;p7"/>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1700"/>
              <a:buChar char="▪"/>
            </a:pPr>
            <a:r>
              <a:rPr lang="en-US"/>
              <a:t>In the field of human-computer interaction, a user interface (UI) is that the space where interactions between humans and machines occur. </a:t>
            </a:r>
            <a:endParaRPr/>
          </a:p>
          <a:p>
            <a:pPr indent="-74929" lvl="0" marL="182880" rtl="0" algn="just">
              <a:lnSpc>
                <a:spcPct val="90000"/>
              </a:lnSpc>
              <a:spcBef>
                <a:spcPts val="1200"/>
              </a:spcBef>
              <a:spcAft>
                <a:spcPts val="0"/>
              </a:spcAft>
              <a:buSzPts val="1700"/>
              <a:buNone/>
            </a:pPr>
            <a:r>
              <a:t/>
            </a:r>
            <a:endParaRPr/>
          </a:p>
          <a:p>
            <a:pPr indent="-182880" lvl="0" marL="182880" rtl="0" algn="just">
              <a:lnSpc>
                <a:spcPct val="90000"/>
              </a:lnSpc>
              <a:spcBef>
                <a:spcPts val="1200"/>
              </a:spcBef>
              <a:spcAft>
                <a:spcPts val="0"/>
              </a:spcAft>
              <a:buSzPts val="1700"/>
              <a:buChar char="▪"/>
            </a:pPr>
            <a:r>
              <a:rPr lang="en-US"/>
              <a:t>The goal of this interaction is to permit effective operation and control of the machine from the human end, whilst the machine simultaneously feeds back information that aids the operators’ decision-making process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EVALUATING IMPLEMENTATIONS</a:t>
            </a:r>
            <a:endParaRPr/>
          </a:p>
        </p:txBody>
      </p:sp>
      <p:sp>
        <p:nvSpPr>
          <p:cNvPr id="735" name="Google Shape;735;p70"/>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Char char="▪"/>
            </a:pPr>
            <a:r>
              <a:rPr lang="en-US" sz="2800"/>
              <a:t>Requires an artefact:</a:t>
            </a:r>
            <a:endParaRPr/>
          </a:p>
          <a:p>
            <a:pPr indent="-182880" lvl="0" marL="182880" rtl="0" algn="l">
              <a:lnSpc>
                <a:spcPct val="90000"/>
              </a:lnSpc>
              <a:spcBef>
                <a:spcPts val="1200"/>
              </a:spcBef>
              <a:spcAft>
                <a:spcPts val="0"/>
              </a:spcAft>
              <a:buSzPts val="2380"/>
              <a:buChar char="▪"/>
            </a:pPr>
            <a:r>
              <a:rPr lang="en-US" sz="2800"/>
              <a:t>Simulation, prototype,</a:t>
            </a:r>
            <a:endParaRPr/>
          </a:p>
          <a:p>
            <a:pPr indent="-182880" lvl="0" marL="182880" rtl="0" algn="l">
              <a:lnSpc>
                <a:spcPct val="90000"/>
              </a:lnSpc>
              <a:spcBef>
                <a:spcPts val="1200"/>
              </a:spcBef>
              <a:spcAft>
                <a:spcPts val="0"/>
              </a:spcAft>
              <a:buSzPts val="2380"/>
              <a:buChar char="▪"/>
            </a:pPr>
            <a:r>
              <a:rPr lang="en-US" sz="2800"/>
              <a:t>Full implementation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EXPERIMENTAL EVALUATION</a:t>
            </a:r>
            <a:endParaRPr/>
          </a:p>
        </p:txBody>
      </p:sp>
      <p:sp>
        <p:nvSpPr>
          <p:cNvPr id="741" name="Google Shape;741;p71"/>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Controlled evaluation of specific aspects of interactive behaviour</a:t>
            </a:r>
            <a:endParaRPr/>
          </a:p>
          <a:p>
            <a:pPr indent="-182880" lvl="0" marL="182880" rtl="0" algn="l">
              <a:lnSpc>
                <a:spcPct val="90000"/>
              </a:lnSpc>
              <a:spcBef>
                <a:spcPts val="2160"/>
              </a:spcBef>
              <a:spcAft>
                <a:spcPts val="0"/>
              </a:spcAft>
              <a:buSzPts val="2040"/>
              <a:buChar char="▪"/>
            </a:pPr>
            <a:r>
              <a:rPr lang="en-US" sz="2400"/>
              <a:t>Evaluator chooses hypothesis to be tested</a:t>
            </a:r>
            <a:endParaRPr/>
          </a:p>
          <a:p>
            <a:pPr indent="-182880" lvl="0" marL="182880" rtl="0" algn="l">
              <a:lnSpc>
                <a:spcPct val="90000"/>
              </a:lnSpc>
              <a:spcBef>
                <a:spcPts val="2160"/>
              </a:spcBef>
              <a:spcAft>
                <a:spcPts val="0"/>
              </a:spcAft>
              <a:buSzPts val="2040"/>
              <a:buChar char="▪"/>
            </a:pPr>
            <a:r>
              <a:rPr lang="en-US" sz="2400"/>
              <a:t>A number of experimental conditions are considered which differ only in the value of some controlled variable.</a:t>
            </a:r>
            <a:endParaRPr/>
          </a:p>
          <a:p>
            <a:pPr indent="-182880" lvl="0" marL="182880" rtl="0" algn="l">
              <a:lnSpc>
                <a:spcPct val="90000"/>
              </a:lnSpc>
              <a:spcBef>
                <a:spcPts val="2160"/>
              </a:spcBef>
              <a:spcAft>
                <a:spcPts val="0"/>
              </a:spcAft>
              <a:buSzPts val="2040"/>
              <a:buChar char="▪"/>
            </a:pPr>
            <a:r>
              <a:rPr lang="en-US" sz="2400"/>
              <a:t>Changes in behavioural measure are attributed to different conditions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EXPERIMENTAL FACTORS</a:t>
            </a:r>
            <a:endParaRPr/>
          </a:p>
        </p:txBody>
      </p:sp>
      <p:sp>
        <p:nvSpPr>
          <p:cNvPr id="747" name="Google Shape;747;p72"/>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Subjects</a:t>
            </a:r>
            <a:endParaRPr/>
          </a:p>
          <a:p>
            <a:pPr indent="-182880" lvl="1" marL="457200" rtl="0" algn="l">
              <a:lnSpc>
                <a:spcPct val="90000"/>
              </a:lnSpc>
              <a:spcBef>
                <a:spcPts val="400"/>
              </a:spcBef>
              <a:spcAft>
                <a:spcPts val="0"/>
              </a:spcAft>
              <a:buSzPts val="1700"/>
              <a:buChar char="▪"/>
            </a:pPr>
            <a:r>
              <a:rPr lang="en-US" sz="2000"/>
              <a:t>who – representative,  sufficient sample</a:t>
            </a:r>
            <a:endParaRPr/>
          </a:p>
          <a:p>
            <a:pPr indent="-182880" lvl="0" marL="182880" rtl="0" algn="l">
              <a:lnSpc>
                <a:spcPct val="90000"/>
              </a:lnSpc>
              <a:spcBef>
                <a:spcPts val="1400"/>
              </a:spcBef>
              <a:spcAft>
                <a:spcPts val="0"/>
              </a:spcAft>
              <a:buSzPts val="2040"/>
              <a:buChar char="▪"/>
            </a:pPr>
            <a:r>
              <a:rPr lang="en-US" sz="2400"/>
              <a:t>Variables</a:t>
            </a:r>
            <a:endParaRPr/>
          </a:p>
          <a:p>
            <a:pPr indent="-182880" lvl="1" marL="457200" rtl="0" algn="l">
              <a:lnSpc>
                <a:spcPct val="90000"/>
              </a:lnSpc>
              <a:spcBef>
                <a:spcPts val="400"/>
              </a:spcBef>
              <a:spcAft>
                <a:spcPts val="0"/>
              </a:spcAft>
              <a:buSzPts val="1700"/>
              <a:buChar char="▪"/>
            </a:pPr>
            <a:r>
              <a:rPr lang="en-US" sz="2000"/>
              <a:t>things to modify and measure</a:t>
            </a:r>
            <a:endParaRPr/>
          </a:p>
          <a:p>
            <a:pPr indent="-182880" lvl="0" marL="182880" rtl="0" algn="l">
              <a:lnSpc>
                <a:spcPct val="90000"/>
              </a:lnSpc>
              <a:spcBef>
                <a:spcPts val="1400"/>
              </a:spcBef>
              <a:spcAft>
                <a:spcPts val="0"/>
              </a:spcAft>
              <a:buSzPts val="2040"/>
              <a:buChar char="▪"/>
            </a:pPr>
            <a:r>
              <a:rPr lang="en-US" sz="2400"/>
              <a:t>Hypothesis</a:t>
            </a:r>
            <a:endParaRPr/>
          </a:p>
          <a:p>
            <a:pPr indent="-182880" lvl="1" marL="457200" rtl="0" algn="l">
              <a:lnSpc>
                <a:spcPct val="90000"/>
              </a:lnSpc>
              <a:spcBef>
                <a:spcPts val="400"/>
              </a:spcBef>
              <a:spcAft>
                <a:spcPts val="0"/>
              </a:spcAft>
              <a:buSzPts val="1700"/>
              <a:buChar char="▪"/>
            </a:pPr>
            <a:r>
              <a:rPr lang="en-US" sz="2000"/>
              <a:t>what you’d like to show</a:t>
            </a:r>
            <a:endParaRPr/>
          </a:p>
          <a:p>
            <a:pPr indent="-182880" lvl="0" marL="182880" rtl="0" algn="l">
              <a:lnSpc>
                <a:spcPct val="90000"/>
              </a:lnSpc>
              <a:spcBef>
                <a:spcPts val="1400"/>
              </a:spcBef>
              <a:spcAft>
                <a:spcPts val="0"/>
              </a:spcAft>
              <a:buSzPts val="2040"/>
              <a:buChar char="▪"/>
            </a:pPr>
            <a:r>
              <a:rPr lang="en-US" sz="2400"/>
              <a:t>Experimental design</a:t>
            </a:r>
            <a:endParaRPr/>
          </a:p>
          <a:p>
            <a:pPr indent="-182880" lvl="1" marL="457200" rtl="0" algn="l">
              <a:lnSpc>
                <a:spcPct val="90000"/>
              </a:lnSpc>
              <a:spcBef>
                <a:spcPts val="400"/>
              </a:spcBef>
              <a:spcAft>
                <a:spcPts val="0"/>
              </a:spcAft>
              <a:buSzPts val="1700"/>
              <a:buChar char="▪"/>
            </a:pPr>
            <a:r>
              <a:rPr lang="en-US" sz="2000"/>
              <a:t>how you are going to do it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EXPERIMENTAL FACTORS:</a:t>
            </a:r>
            <a:br>
              <a:rPr lang="en-US"/>
            </a:br>
            <a:r>
              <a:rPr lang="en-US"/>
              <a:t>VARIABLES</a:t>
            </a:r>
            <a:endParaRPr sz="2800"/>
          </a:p>
        </p:txBody>
      </p:sp>
      <p:sp>
        <p:nvSpPr>
          <p:cNvPr id="753" name="Google Shape;753;p73"/>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07315" lvl="4" marL="1280160" rtl="0" algn="l">
              <a:lnSpc>
                <a:spcPct val="90000"/>
              </a:lnSpc>
              <a:spcBef>
                <a:spcPts val="0"/>
              </a:spcBef>
              <a:spcAft>
                <a:spcPts val="0"/>
              </a:spcAft>
              <a:buSzPts val="1190"/>
              <a:buNone/>
            </a:pPr>
            <a:r>
              <a:t/>
            </a:r>
            <a:endParaRPr sz="1400"/>
          </a:p>
          <a:p>
            <a:pPr indent="-182880" lvl="0" marL="182880" rtl="0" algn="l">
              <a:lnSpc>
                <a:spcPct val="90000"/>
              </a:lnSpc>
              <a:spcBef>
                <a:spcPts val="1400"/>
              </a:spcBef>
              <a:spcAft>
                <a:spcPts val="0"/>
              </a:spcAft>
              <a:buSzPts val="2040"/>
              <a:buChar char="▪"/>
            </a:pPr>
            <a:r>
              <a:rPr lang="en-US" sz="2400"/>
              <a:t>Independent variable (IV)</a:t>
            </a:r>
            <a:endParaRPr/>
          </a:p>
          <a:p>
            <a:pPr indent="-182880" lvl="1" marL="457200" rtl="0" algn="l">
              <a:lnSpc>
                <a:spcPct val="90000"/>
              </a:lnSpc>
              <a:spcBef>
                <a:spcPts val="400"/>
              </a:spcBef>
              <a:spcAft>
                <a:spcPts val="0"/>
              </a:spcAft>
              <a:buSzPts val="1700"/>
              <a:buFont typeface="Rockwell"/>
              <a:buChar char=" "/>
            </a:pPr>
            <a:r>
              <a:rPr lang="en-US" sz="2000"/>
              <a:t>Characteristic changed to produce different conditions</a:t>
            </a:r>
            <a:endParaRPr/>
          </a:p>
          <a:p>
            <a:pPr indent="-182880" lvl="1" marL="457200" rtl="0" algn="l">
              <a:lnSpc>
                <a:spcPct val="90000"/>
              </a:lnSpc>
              <a:spcBef>
                <a:spcPts val="600"/>
              </a:spcBef>
              <a:spcAft>
                <a:spcPts val="0"/>
              </a:spcAft>
              <a:buSzPts val="1700"/>
              <a:buFont typeface="Rockwell"/>
              <a:buChar char=" "/>
            </a:pPr>
            <a:r>
              <a:rPr lang="en-US" sz="2000"/>
              <a:t>E.G. Interface style, number of menu items</a:t>
            </a:r>
            <a:endParaRPr/>
          </a:p>
          <a:p>
            <a:pPr indent="-74929" lvl="1" marL="457200" rtl="0" algn="l">
              <a:lnSpc>
                <a:spcPct val="90000"/>
              </a:lnSpc>
              <a:spcBef>
                <a:spcPts val="600"/>
              </a:spcBef>
              <a:spcAft>
                <a:spcPts val="0"/>
              </a:spcAft>
              <a:buSzPts val="1700"/>
              <a:buFont typeface="Rockwell"/>
              <a:buNone/>
            </a:pPr>
            <a:r>
              <a:t/>
            </a:r>
            <a:endParaRPr sz="2000"/>
          </a:p>
          <a:p>
            <a:pPr indent="-182880" lvl="0" marL="182880" rtl="0" algn="l">
              <a:lnSpc>
                <a:spcPct val="90000"/>
              </a:lnSpc>
              <a:spcBef>
                <a:spcPts val="1400"/>
              </a:spcBef>
              <a:spcAft>
                <a:spcPts val="0"/>
              </a:spcAft>
              <a:buSzPts val="2040"/>
              <a:buChar char="▪"/>
            </a:pPr>
            <a:r>
              <a:rPr lang="en-US" sz="2400"/>
              <a:t>Dependent variable (dv)</a:t>
            </a:r>
            <a:endParaRPr/>
          </a:p>
          <a:p>
            <a:pPr indent="-182880" lvl="1" marL="457200" rtl="0" algn="l">
              <a:lnSpc>
                <a:spcPct val="90000"/>
              </a:lnSpc>
              <a:spcBef>
                <a:spcPts val="400"/>
              </a:spcBef>
              <a:spcAft>
                <a:spcPts val="0"/>
              </a:spcAft>
              <a:buSzPts val="1700"/>
              <a:buFont typeface="Rockwell"/>
              <a:buChar char=" "/>
            </a:pPr>
            <a:r>
              <a:rPr lang="en-US" sz="2000"/>
              <a:t>Characteristics measured in the experiment</a:t>
            </a:r>
            <a:endParaRPr/>
          </a:p>
          <a:p>
            <a:pPr indent="-182880" lvl="1" marL="457200" rtl="0" algn="l">
              <a:lnSpc>
                <a:spcPct val="90000"/>
              </a:lnSpc>
              <a:spcBef>
                <a:spcPts val="600"/>
              </a:spcBef>
              <a:spcAft>
                <a:spcPts val="0"/>
              </a:spcAft>
              <a:buSzPts val="1700"/>
              <a:buFont typeface="Rockwell"/>
              <a:buChar char=" "/>
            </a:pPr>
            <a:r>
              <a:rPr lang="en-US" sz="2000"/>
              <a:t>E.G. Time taken, number of errors.</a:t>
            </a:r>
            <a:endParaRPr sz="2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EXPERIMENTAL FACTORS:</a:t>
            </a:r>
            <a:br>
              <a:rPr lang="en-US"/>
            </a:br>
            <a:r>
              <a:rPr lang="en-US"/>
              <a:t>HYPOTHESIS</a:t>
            </a:r>
            <a:endParaRPr/>
          </a:p>
        </p:txBody>
      </p:sp>
      <p:sp>
        <p:nvSpPr>
          <p:cNvPr id="759" name="Google Shape;759;p74"/>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Prediction of outcome</a:t>
            </a:r>
            <a:endParaRPr/>
          </a:p>
          <a:p>
            <a:pPr indent="-182880" lvl="1" marL="457200" rtl="0" algn="l">
              <a:lnSpc>
                <a:spcPct val="90000"/>
              </a:lnSpc>
              <a:spcBef>
                <a:spcPts val="400"/>
              </a:spcBef>
              <a:spcAft>
                <a:spcPts val="0"/>
              </a:spcAft>
              <a:buSzPts val="1700"/>
              <a:buChar char="▪"/>
            </a:pPr>
            <a:r>
              <a:rPr lang="en-US" sz="2000"/>
              <a:t>Framed in terms of IV and DV</a:t>
            </a:r>
            <a:endParaRPr/>
          </a:p>
          <a:p>
            <a:pPr indent="-96519" lvl="4" marL="1280160" rtl="0" algn="l">
              <a:lnSpc>
                <a:spcPct val="90000"/>
              </a:lnSpc>
              <a:spcBef>
                <a:spcPts val="600"/>
              </a:spcBef>
              <a:spcAft>
                <a:spcPts val="0"/>
              </a:spcAft>
              <a:buSzPts val="1360"/>
              <a:buFont typeface="Rockwell"/>
              <a:buNone/>
            </a:pPr>
            <a:r>
              <a:t/>
            </a:r>
            <a:endParaRPr/>
          </a:p>
          <a:p>
            <a:pPr indent="-182880" lvl="1" marL="457200" rtl="0" algn="l">
              <a:lnSpc>
                <a:spcPct val="90000"/>
              </a:lnSpc>
              <a:spcBef>
                <a:spcPts val="600"/>
              </a:spcBef>
              <a:spcAft>
                <a:spcPts val="0"/>
              </a:spcAft>
              <a:buSzPts val="1700"/>
              <a:buFont typeface="Rockwell"/>
              <a:buChar char=" "/>
            </a:pPr>
            <a:r>
              <a:rPr lang="en-US" sz="2000"/>
              <a:t>E.G. “Error rate will increase as font size decreases”</a:t>
            </a:r>
            <a:endParaRPr/>
          </a:p>
          <a:p>
            <a:pPr indent="-53339" lvl="0" marL="182880" rtl="0" algn="l">
              <a:lnSpc>
                <a:spcPct val="90000"/>
              </a:lnSpc>
              <a:spcBef>
                <a:spcPts val="1400"/>
              </a:spcBef>
              <a:spcAft>
                <a:spcPts val="0"/>
              </a:spcAft>
              <a:buSzPts val="2040"/>
              <a:buNone/>
            </a:pPr>
            <a:r>
              <a:t/>
            </a:r>
            <a:endParaRPr sz="2400"/>
          </a:p>
          <a:p>
            <a:pPr indent="-182880" lvl="0" marL="182880" rtl="0" algn="l">
              <a:lnSpc>
                <a:spcPct val="90000"/>
              </a:lnSpc>
              <a:spcBef>
                <a:spcPts val="1200"/>
              </a:spcBef>
              <a:spcAft>
                <a:spcPts val="0"/>
              </a:spcAft>
              <a:buSzPts val="2040"/>
              <a:buChar char="▪"/>
            </a:pPr>
            <a:r>
              <a:rPr lang="en-US" sz="2400"/>
              <a:t>Null hypothesis:</a:t>
            </a:r>
            <a:endParaRPr/>
          </a:p>
          <a:p>
            <a:pPr indent="-182880" lvl="1" marL="457200" rtl="0" algn="l">
              <a:lnSpc>
                <a:spcPct val="90000"/>
              </a:lnSpc>
              <a:spcBef>
                <a:spcPts val="400"/>
              </a:spcBef>
              <a:spcAft>
                <a:spcPts val="0"/>
              </a:spcAft>
              <a:buSzPts val="1700"/>
              <a:buChar char="▪"/>
            </a:pPr>
            <a:r>
              <a:rPr lang="en-US" sz="2000"/>
              <a:t>States no difference between conditions</a:t>
            </a:r>
            <a:endParaRPr/>
          </a:p>
          <a:p>
            <a:pPr indent="-182880" lvl="1" marL="457200" rtl="0" algn="l">
              <a:lnSpc>
                <a:spcPct val="90000"/>
              </a:lnSpc>
              <a:spcBef>
                <a:spcPts val="600"/>
              </a:spcBef>
              <a:spcAft>
                <a:spcPts val="0"/>
              </a:spcAft>
              <a:buSzPts val="1700"/>
              <a:buChar char="▪"/>
            </a:pPr>
            <a:r>
              <a:rPr lang="en-US" sz="2000"/>
              <a:t>Aim is to disprove this</a:t>
            </a:r>
            <a:endParaRPr/>
          </a:p>
          <a:p>
            <a:pPr indent="-96519" lvl="4" marL="1280160" rtl="0" algn="l">
              <a:lnSpc>
                <a:spcPct val="90000"/>
              </a:lnSpc>
              <a:spcBef>
                <a:spcPts val="600"/>
              </a:spcBef>
              <a:spcAft>
                <a:spcPts val="0"/>
              </a:spcAft>
              <a:buSzPts val="1360"/>
              <a:buFont typeface="Rockwell"/>
              <a:buNone/>
            </a:pPr>
            <a:r>
              <a:t/>
            </a:r>
            <a:endParaRPr/>
          </a:p>
          <a:p>
            <a:pPr indent="-182880" lvl="1" marL="457200" rtl="0" algn="l">
              <a:lnSpc>
                <a:spcPct val="90000"/>
              </a:lnSpc>
              <a:spcBef>
                <a:spcPts val="600"/>
              </a:spcBef>
              <a:spcAft>
                <a:spcPts val="0"/>
              </a:spcAft>
              <a:buSzPts val="1700"/>
              <a:buFont typeface="Rockwell"/>
              <a:buChar char=" "/>
            </a:pPr>
            <a:r>
              <a:rPr lang="en-US" sz="2000"/>
              <a:t>E.G. Null hyp. = “No change with font size”</a:t>
            </a:r>
            <a:endParaRPr/>
          </a:p>
          <a:p>
            <a:pPr indent="-182880" lvl="0" marL="182880" rtl="0" algn="l">
              <a:lnSpc>
                <a:spcPct val="90000"/>
              </a:lnSpc>
              <a:spcBef>
                <a:spcPts val="1400"/>
              </a:spcBef>
              <a:spcAft>
                <a:spcPts val="0"/>
              </a:spcAft>
              <a:buSzPts val="2040"/>
              <a:buFont typeface="Rockwell"/>
              <a:buNone/>
            </a:pPr>
            <a:r>
              <a:t/>
            </a:r>
            <a:endParaRPr sz="2400"/>
          </a:p>
          <a:p>
            <a:pPr indent="-53339" lvl="0" marL="182880" rtl="0" algn="l">
              <a:lnSpc>
                <a:spcPct val="90000"/>
              </a:lnSpc>
              <a:spcBef>
                <a:spcPts val="1200"/>
              </a:spcBef>
              <a:spcAft>
                <a:spcPts val="0"/>
              </a:spcAft>
              <a:buSzPts val="2040"/>
              <a:buNone/>
            </a:pPr>
            <a:r>
              <a:t/>
            </a:r>
            <a:endParaRPr sz="2400"/>
          </a:p>
          <a:p>
            <a:pPr indent="-53339" lvl="0" marL="182880" rtl="0" algn="l">
              <a:lnSpc>
                <a:spcPct val="90000"/>
              </a:lnSpc>
              <a:spcBef>
                <a:spcPts val="1200"/>
              </a:spcBef>
              <a:spcAft>
                <a:spcPts val="0"/>
              </a:spcAft>
              <a:buSzPts val="2040"/>
              <a:buNone/>
            </a:pPr>
            <a:r>
              <a:t/>
            </a:r>
            <a:endParaRPr sz="2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EXPERIMENTAL FACTORS:</a:t>
            </a:r>
            <a:br>
              <a:rPr lang="en-US"/>
            </a:br>
            <a:r>
              <a:rPr lang="en-US"/>
              <a:t>EXPERIMENTAL DESIGN</a:t>
            </a:r>
            <a:endParaRPr/>
          </a:p>
        </p:txBody>
      </p:sp>
      <p:sp>
        <p:nvSpPr>
          <p:cNvPr id="765" name="Google Shape;765;p75"/>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Within groups design</a:t>
            </a:r>
            <a:endParaRPr/>
          </a:p>
          <a:p>
            <a:pPr indent="-182880" lvl="1" marL="457200" rtl="0" algn="l">
              <a:lnSpc>
                <a:spcPct val="90000"/>
              </a:lnSpc>
              <a:spcBef>
                <a:spcPts val="400"/>
              </a:spcBef>
              <a:spcAft>
                <a:spcPts val="0"/>
              </a:spcAft>
              <a:buSzPts val="1700"/>
              <a:buChar char="▪"/>
            </a:pPr>
            <a:r>
              <a:rPr lang="en-US" sz="2000"/>
              <a:t>Each subject performs experiment under each condition.</a:t>
            </a:r>
            <a:endParaRPr/>
          </a:p>
          <a:p>
            <a:pPr indent="-182880" lvl="1" marL="457200" rtl="0" algn="l">
              <a:lnSpc>
                <a:spcPct val="90000"/>
              </a:lnSpc>
              <a:spcBef>
                <a:spcPts val="600"/>
              </a:spcBef>
              <a:spcAft>
                <a:spcPts val="0"/>
              </a:spcAft>
              <a:buSzPts val="1700"/>
              <a:buChar char="▪"/>
            </a:pPr>
            <a:r>
              <a:rPr lang="en-US" sz="2000"/>
              <a:t>Transfer of learning possible </a:t>
            </a:r>
            <a:endParaRPr/>
          </a:p>
          <a:p>
            <a:pPr indent="-182880" lvl="1" marL="457200" rtl="0" algn="l">
              <a:lnSpc>
                <a:spcPct val="90000"/>
              </a:lnSpc>
              <a:spcBef>
                <a:spcPts val="600"/>
              </a:spcBef>
              <a:spcAft>
                <a:spcPts val="0"/>
              </a:spcAft>
              <a:buSzPts val="1700"/>
              <a:buChar char="▪"/>
            </a:pPr>
            <a:r>
              <a:rPr lang="en-US" sz="2000"/>
              <a:t>Less costly and less likely to suffer from user variation.</a:t>
            </a:r>
            <a:endParaRPr/>
          </a:p>
          <a:p>
            <a:pPr indent="-182880" lvl="0" marL="182880" rtl="0" algn="l">
              <a:lnSpc>
                <a:spcPct val="90000"/>
              </a:lnSpc>
              <a:spcBef>
                <a:spcPts val="1400"/>
              </a:spcBef>
              <a:spcAft>
                <a:spcPts val="0"/>
              </a:spcAft>
              <a:buSzPts val="2040"/>
              <a:buChar char="▪"/>
            </a:pPr>
            <a:r>
              <a:rPr lang="en-US" sz="2400"/>
              <a:t>Between groups design</a:t>
            </a:r>
            <a:endParaRPr/>
          </a:p>
          <a:p>
            <a:pPr indent="-182563" lvl="1" marL="457200" rtl="0" algn="l">
              <a:lnSpc>
                <a:spcPct val="90000"/>
              </a:lnSpc>
              <a:spcBef>
                <a:spcPts val="400"/>
              </a:spcBef>
              <a:spcAft>
                <a:spcPts val="0"/>
              </a:spcAft>
              <a:buSzPts val="1700"/>
              <a:buChar char="▪"/>
            </a:pPr>
            <a:r>
              <a:rPr lang="en-US" sz="2000"/>
              <a:t>	Each subject performs under only one condition</a:t>
            </a:r>
            <a:endParaRPr/>
          </a:p>
          <a:p>
            <a:pPr indent="-182880" lvl="1" marL="457200" rtl="0" algn="l">
              <a:lnSpc>
                <a:spcPct val="90000"/>
              </a:lnSpc>
              <a:spcBef>
                <a:spcPts val="600"/>
              </a:spcBef>
              <a:spcAft>
                <a:spcPts val="0"/>
              </a:spcAft>
              <a:buSzPts val="1700"/>
              <a:buChar char="▪"/>
            </a:pPr>
            <a:r>
              <a:rPr lang="en-US" sz="2000"/>
              <a:t>	No transfer of learning </a:t>
            </a:r>
            <a:endParaRPr/>
          </a:p>
          <a:p>
            <a:pPr indent="-182880" lvl="1" marL="457200" rtl="0" algn="l">
              <a:lnSpc>
                <a:spcPct val="90000"/>
              </a:lnSpc>
              <a:spcBef>
                <a:spcPts val="600"/>
              </a:spcBef>
              <a:spcAft>
                <a:spcPts val="0"/>
              </a:spcAft>
              <a:buSzPts val="1700"/>
              <a:buChar char="▪"/>
            </a:pPr>
            <a:r>
              <a:rPr lang="en-US" sz="2000"/>
              <a:t>	more users required</a:t>
            </a:r>
            <a:endParaRPr/>
          </a:p>
          <a:p>
            <a:pPr indent="-182880" lvl="1" marL="457200" rtl="0" algn="l">
              <a:lnSpc>
                <a:spcPct val="90000"/>
              </a:lnSpc>
              <a:spcBef>
                <a:spcPts val="600"/>
              </a:spcBef>
              <a:spcAft>
                <a:spcPts val="0"/>
              </a:spcAft>
              <a:buSzPts val="1700"/>
              <a:buChar char="▪"/>
            </a:pPr>
            <a:r>
              <a:rPr lang="en-US" sz="2000"/>
              <a:t>	Variation can bias results.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EXPERIMENTAL FACTORS:</a:t>
            </a:r>
            <a:br>
              <a:rPr lang="en-US"/>
            </a:br>
            <a:r>
              <a:rPr lang="en-US"/>
              <a:t>ANALYSIS OF DATA</a:t>
            </a:r>
            <a:endParaRPr/>
          </a:p>
        </p:txBody>
      </p:sp>
      <p:sp>
        <p:nvSpPr>
          <p:cNvPr id="771" name="Google Shape;771;p76"/>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lnSpcReduction="10000"/>
          </a:bodyPr>
          <a:lstStyle/>
          <a:p>
            <a:pPr indent="-182880" lvl="0" marL="182880" rtl="0" algn="l">
              <a:lnSpc>
                <a:spcPct val="90000"/>
              </a:lnSpc>
              <a:spcBef>
                <a:spcPts val="0"/>
              </a:spcBef>
              <a:spcAft>
                <a:spcPts val="0"/>
              </a:spcAft>
              <a:buSzPts val="2040"/>
              <a:buChar char="▪"/>
            </a:pPr>
            <a:r>
              <a:rPr lang="en-US" sz="2400"/>
              <a:t>Before you start to do any statistics:</a:t>
            </a:r>
            <a:endParaRPr/>
          </a:p>
          <a:p>
            <a:pPr indent="-182880" lvl="1" marL="457200" rtl="0" algn="l">
              <a:lnSpc>
                <a:spcPct val="90000"/>
              </a:lnSpc>
              <a:spcBef>
                <a:spcPts val="400"/>
              </a:spcBef>
              <a:spcAft>
                <a:spcPts val="0"/>
              </a:spcAft>
              <a:buSzPts val="1700"/>
              <a:buChar char="▪"/>
            </a:pPr>
            <a:r>
              <a:rPr lang="en-US" sz="2000"/>
              <a:t>look at data</a:t>
            </a:r>
            <a:endParaRPr/>
          </a:p>
          <a:p>
            <a:pPr indent="-182880" lvl="1" marL="457200" rtl="0" algn="l">
              <a:lnSpc>
                <a:spcPct val="90000"/>
              </a:lnSpc>
              <a:spcBef>
                <a:spcPts val="600"/>
              </a:spcBef>
              <a:spcAft>
                <a:spcPts val="0"/>
              </a:spcAft>
              <a:buSzPts val="1700"/>
              <a:buChar char="▪"/>
            </a:pPr>
            <a:r>
              <a:rPr lang="en-US" sz="2000"/>
              <a:t>save original data</a:t>
            </a:r>
            <a:endParaRPr/>
          </a:p>
          <a:p>
            <a:pPr indent="-85724" lvl="2" marL="731520" rtl="0" algn="l">
              <a:lnSpc>
                <a:spcPct val="90000"/>
              </a:lnSpc>
              <a:spcBef>
                <a:spcPts val="600"/>
              </a:spcBef>
              <a:spcAft>
                <a:spcPts val="0"/>
              </a:spcAft>
              <a:buSzPts val="1530"/>
              <a:buNone/>
            </a:pPr>
            <a:r>
              <a:t/>
            </a:r>
            <a:endParaRPr sz="1800"/>
          </a:p>
          <a:p>
            <a:pPr indent="-182880" lvl="0" marL="182880" rtl="0" algn="l">
              <a:lnSpc>
                <a:spcPct val="90000"/>
              </a:lnSpc>
              <a:spcBef>
                <a:spcPts val="1400"/>
              </a:spcBef>
              <a:spcAft>
                <a:spcPts val="0"/>
              </a:spcAft>
              <a:buSzPts val="2040"/>
              <a:buChar char="▪"/>
            </a:pPr>
            <a:r>
              <a:rPr lang="en-US" sz="2400"/>
              <a:t>Choice of statistical technique depends on</a:t>
            </a:r>
            <a:endParaRPr/>
          </a:p>
          <a:p>
            <a:pPr indent="-182880" lvl="1" marL="457200" rtl="0" algn="l">
              <a:lnSpc>
                <a:spcPct val="90000"/>
              </a:lnSpc>
              <a:spcBef>
                <a:spcPts val="400"/>
              </a:spcBef>
              <a:spcAft>
                <a:spcPts val="0"/>
              </a:spcAft>
              <a:buSzPts val="1700"/>
              <a:buChar char="▪"/>
            </a:pPr>
            <a:r>
              <a:rPr lang="en-US" sz="2000"/>
              <a:t>type of data</a:t>
            </a:r>
            <a:endParaRPr/>
          </a:p>
          <a:p>
            <a:pPr indent="-182880" lvl="1" marL="457200" rtl="0" algn="l">
              <a:lnSpc>
                <a:spcPct val="90000"/>
              </a:lnSpc>
              <a:spcBef>
                <a:spcPts val="600"/>
              </a:spcBef>
              <a:spcAft>
                <a:spcPts val="0"/>
              </a:spcAft>
              <a:buSzPts val="1700"/>
              <a:buChar char="▪"/>
            </a:pPr>
            <a:r>
              <a:rPr lang="en-US" sz="2000"/>
              <a:t>information required</a:t>
            </a:r>
            <a:endParaRPr/>
          </a:p>
          <a:p>
            <a:pPr indent="-85724" lvl="2" marL="731520" rtl="0" algn="l">
              <a:lnSpc>
                <a:spcPct val="90000"/>
              </a:lnSpc>
              <a:spcBef>
                <a:spcPts val="600"/>
              </a:spcBef>
              <a:spcAft>
                <a:spcPts val="0"/>
              </a:spcAft>
              <a:buSzPts val="1530"/>
              <a:buNone/>
            </a:pPr>
            <a:r>
              <a:t/>
            </a:r>
            <a:endParaRPr sz="1800"/>
          </a:p>
          <a:p>
            <a:pPr indent="-182880" lvl="0" marL="182880" rtl="0" algn="l">
              <a:lnSpc>
                <a:spcPct val="90000"/>
              </a:lnSpc>
              <a:spcBef>
                <a:spcPts val="1400"/>
              </a:spcBef>
              <a:spcAft>
                <a:spcPts val="0"/>
              </a:spcAft>
              <a:buSzPts val="2040"/>
              <a:buChar char="▪"/>
            </a:pPr>
            <a:r>
              <a:rPr lang="en-US" sz="2400"/>
              <a:t>Type of data</a:t>
            </a:r>
            <a:endParaRPr/>
          </a:p>
          <a:p>
            <a:pPr indent="-182880" lvl="1" marL="457200" rtl="0" algn="l">
              <a:lnSpc>
                <a:spcPct val="90000"/>
              </a:lnSpc>
              <a:spcBef>
                <a:spcPts val="400"/>
              </a:spcBef>
              <a:spcAft>
                <a:spcPts val="0"/>
              </a:spcAft>
              <a:buSzPts val="1700"/>
              <a:buChar char="▪"/>
            </a:pPr>
            <a:r>
              <a:rPr lang="en-US" sz="2000"/>
              <a:t>discrete  -  finite number of values</a:t>
            </a:r>
            <a:endParaRPr/>
          </a:p>
          <a:p>
            <a:pPr indent="-182880" lvl="1" marL="457200" rtl="0" algn="l">
              <a:lnSpc>
                <a:spcPct val="90000"/>
              </a:lnSpc>
              <a:spcBef>
                <a:spcPts val="600"/>
              </a:spcBef>
              <a:spcAft>
                <a:spcPts val="0"/>
              </a:spcAft>
              <a:buSzPts val="1700"/>
              <a:buChar char="▪"/>
            </a:pPr>
            <a:r>
              <a:rPr lang="en-US" sz="2000"/>
              <a:t>continuous  -  any value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ANALYSIS - TYPES OF TEST</a:t>
            </a:r>
            <a:endParaRPr/>
          </a:p>
        </p:txBody>
      </p:sp>
      <p:sp>
        <p:nvSpPr>
          <p:cNvPr id="777" name="Google Shape;777;p77"/>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fontScale="92500" lnSpcReduction="20000"/>
          </a:bodyPr>
          <a:lstStyle/>
          <a:p>
            <a:pPr indent="-182880" lvl="0" marL="182880" rtl="0" algn="l">
              <a:lnSpc>
                <a:spcPct val="90000"/>
              </a:lnSpc>
              <a:spcBef>
                <a:spcPts val="0"/>
              </a:spcBef>
              <a:spcAft>
                <a:spcPts val="0"/>
              </a:spcAft>
              <a:buSzPct val="85000"/>
              <a:buChar char="▪"/>
            </a:pPr>
            <a:r>
              <a:rPr lang="en-US" sz="2400"/>
              <a:t>Parametric</a:t>
            </a:r>
            <a:endParaRPr/>
          </a:p>
          <a:p>
            <a:pPr indent="-182879" lvl="1" marL="457200" rtl="0" algn="l">
              <a:lnSpc>
                <a:spcPct val="90000"/>
              </a:lnSpc>
              <a:spcBef>
                <a:spcPts val="400"/>
              </a:spcBef>
              <a:spcAft>
                <a:spcPts val="0"/>
              </a:spcAft>
              <a:buSzPct val="85000"/>
              <a:buChar char="▪"/>
            </a:pPr>
            <a:r>
              <a:rPr lang="en-US" sz="2000"/>
              <a:t>Assume normal distribution</a:t>
            </a:r>
            <a:endParaRPr/>
          </a:p>
          <a:p>
            <a:pPr indent="-182879" lvl="1" marL="457200" rtl="0" algn="l">
              <a:lnSpc>
                <a:spcPct val="90000"/>
              </a:lnSpc>
              <a:spcBef>
                <a:spcPts val="600"/>
              </a:spcBef>
              <a:spcAft>
                <a:spcPts val="0"/>
              </a:spcAft>
              <a:buSzPct val="85000"/>
              <a:buChar char="▪"/>
            </a:pPr>
            <a:r>
              <a:rPr lang="en-US" sz="2000"/>
              <a:t>Robust</a:t>
            </a:r>
            <a:endParaRPr/>
          </a:p>
          <a:p>
            <a:pPr indent="-182879" lvl="1" marL="457200" rtl="0" algn="l">
              <a:lnSpc>
                <a:spcPct val="90000"/>
              </a:lnSpc>
              <a:spcBef>
                <a:spcPts val="600"/>
              </a:spcBef>
              <a:spcAft>
                <a:spcPts val="0"/>
              </a:spcAft>
              <a:buSzPct val="85000"/>
              <a:buChar char="▪"/>
            </a:pPr>
            <a:r>
              <a:rPr lang="en-US" sz="2000"/>
              <a:t>Powerful</a:t>
            </a:r>
            <a:endParaRPr/>
          </a:p>
          <a:p>
            <a:pPr indent="-122967" lvl="4" marL="1280160" rtl="0" algn="l">
              <a:lnSpc>
                <a:spcPct val="90000"/>
              </a:lnSpc>
              <a:spcBef>
                <a:spcPts val="600"/>
              </a:spcBef>
              <a:spcAft>
                <a:spcPts val="0"/>
              </a:spcAft>
              <a:buSzPct val="85000"/>
              <a:buNone/>
            </a:pPr>
            <a:r>
              <a:t/>
            </a:r>
            <a:endParaRPr sz="1200"/>
          </a:p>
          <a:p>
            <a:pPr indent="-182880" lvl="0" marL="182880" rtl="0" algn="l">
              <a:lnSpc>
                <a:spcPct val="90000"/>
              </a:lnSpc>
              <a:spcBef>
                <a:spcPts val="1400"/>
              </a:spcBef>
              <a:spcAft>
                <a:spcPts val="0"/>
              </a:spcAft>
              <a:buSzPct val="85000"/>
              <a:buChar char="▪"/>
            </a:pPr>
            <a:r>
              <a:rPr lang="en-US" sz="2400"/>
              <a:t>Non-parametric</a:t>
            </a:r>
            <a:endParaRPr/>
          </a:p>
          <a:p>
            <a:pPr indent="-182879" lvl="1" marL="457200" rtl="0" algn="l">
              <a:lnSpc>
                <a:spcPct val="90000"/>
              </a:lnSpc>
              <a:spcBef>
                <a:spcPts val="400"/>
              </a:spcBef>
              <a:spcAft>
                <a:spcPts val="0"/>
              </a:spcAft>
              <a:buSzPct val="85000"/>
              <a:buChar char="▪"/>
            </a:pPr>
            <a:r>
              <a:rPr lang="en-US" sz="2000"/>
              <a:t>Do not assume normal distribution</a:t>
            </a:r>
            <a:endParaRPr/>
          </a:p>
          <a:p>
            <a:pPr indent="-182879" lvl="1" marL="457200" rtl="0" algn="l">
              <a:lnSpc>
                <a:spcPct val="90000"/>
              </a:lnSpc>
              <a:spcBef>
                <a:spcPts val="600"/>
              </a:spcBef>
              <a:spcAft>
                <a:spcPts val="0"/>
              </a:spcAft>
              <a:buSzPct val="85000"/>
              <a:buChar char="▪"/>
            </a:pPr>
            <a:r>
              <a:rPr lang="en-US" sz="2000"/>
              <a:t>Less powerful</a:t>
            </a:r>
            <a:endParaRPr/>
          </a:p>
          <a:p>
            <a:pPr indent="-182879" lvl="1" marL="457200" rtl="0" algn="l">
              <a:lnSpc>
                <a:spcPct val="90000"/>
              </a:lnSpc>
              <a:spcBef>
                <a:spcPts val="600"/>
              </a:spcBef>
              <a:spcAft>
                <a:spcPts val="0"/>
              </a:spcAft>
              <a:buSzPct val="85000"/>
              <a:buChar char="▪"/>
            </a:pPr>
            <a:r>
              <a:rPr lang="en-US" sz="2000"/>
              <a:t>More reliable</a:t>
            </a:r>
            <a:endParaRPr/>
          </a:p>
          <a:p>
            <a:pPr indent="-122967" lvl="4" marL="1280160" rtl="0" algn="l">
              <a:lnSpc>
                <a:spcPct val="90000"/>
              </a:lnSpc>
              <a:spcBef>
                <a:spcPts val="600"/>
              </a:spcBef>
              <a:spcAft>
                <a:spcPts val="0"/>
              </a:spcAft>
              <a:buSzPct val="85000"/>
              <a:buNone/>
            </a:pPr>
            <a:r>
              <a:t/>
            </a:r>
            <a:endParaRPr sz="1200"/>
          </a:p>
          <a:p>
            <a:pPr indent="-182880" lvl="0" marL="182880" rtl="0" algn="l">
              <a:lnSpc>
                <a:spcPct val="90000"/>
              </a:lnSpc>
              <a:spcBef>
                <a:spcPts val="1400"/>
              </a:spcBef>
              <a:spcAft>
                <a:spcPts val="0"/>
              </a:spcAft>
              <a:buSzPct val="85000"/>
              <a:buChar char="▪"/>
            </a:pPr>
            <a:r>
              <a:rPr lang="en-US" sz="2400"/>
              <a:t>Contingency table</a:t>
            </a:r>
            <a:endParaRPr/>
          </a:p>
          <a:p>
            <a:pPr indent="-182879" lvl="1" marL="457200" rtl="0" algn="l">
              <a:lnSpc>
                <a:spcPct val="90000"/>
              </a:lnSpc>
              <a:spcBef>
                <a:spcPts val="400"/>
              </a:spcBef>
              <a:spcAft>
                <a:spcPts val="0"/>
              </a:spcAft>
              <a:buSzPct val="85000"/>
              <a:buChar char="▪"/>
            </a:pPr>
            <a:r>
              <a:rPr lang="en-US" sz="2000"/>
              <a:t>Classify data by discrete attributes </a:t>
            </a:r>
            <a:endParaRPr/>
          </a:p>
          <a:p>
            <a:pPr indent="-182879" lvl="1" marL="457200" rtl="0" algn="l">
              <a:lnSpc>
                <a:spcPct val="90000"/>
              </a:lnSpc>
              <a:spcBef>
                <a:spcPts val="600"/>
              </a:spcBef>
              <a:spcAft>
                <a:spcPts val="0"/>
              </a:spcAft>
              <a:buSzPct val="85000"/>
              <a:buChar char="▪"/>
            </a:pPr>
            <a:r>
              <a:rPr lang="en-US" sz="2000"/>
              <a:t>Count number of data items in each group</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ANALYSIS OF DATA (CONT.)</a:t>
            </a:r>
            <a:endParaRPr/>
          </a:p>
        </p:txBody>
      </p:sp>
      <p:sp>
        <p:nvSpPr>
          <p:cNvPr id="783" name="Google Shape;783;p78"/>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What information is required?</a:t>
            </a:r>
            <a:endParaRPr/>
          </a:p>
          <a:p>
            <a:pPr indent="-182880" lvl="1" marL="457200" rtl="0" algn="l">
              <a:lnSpc>
                <a:spcPct val="90000"/>
              </a:lnSpc>
              <a:spcBef>
                <a:spcPts val="400"/>
              </a:spcBef>
              <a:spcAft>
                <a:spcPts val="0"/>
              </a:spcAft>
              <a:buSzPts val="1700"/>
              <a:buChar char="▪"/>
            </a:pPr>
            <a:r>
              <a:rPr lang="en-US" sz="2000"/>
              <a:t>is there a difference?</a:t>
            </a:r>
            <a:endParaRPr/>
          </a:p>
          <a:p>
            <a:pPr indent="-182880" lvl="1" marL="457200" rtl="0" algn="l">
              <a:lnSpc>
                <a:spcPct val="90000"/>
              </a:lnSpc>
              <a:spcBef>
                <a:spcPts val="600"/>
              </a:spcBef>
              <a:spcAft>
                <a:spcPts val="0"/>
              </a:spcAft>
              <a:buSzPts val="1700"/>
              <a:buChar char="▪"/>
            </a:pPr>
            <a:r>
              <a:rPr lang="en-US" sz="2000"/>
              <a:t>how big is the difference?</a:t>
            </a:r>
            <a:endParaRPr/>
          </a:p>
          <a:p>
            <a:pPr indent="-182880" lvl="1" marL="457200" rtl="0" algn="l">
              <a:lnSpc>
                <a:spcPct val="90000"/>
              </a:lnSpc>
              <a:spcBef>
                <a:spcPts val="600"/>
              </a:spcBef>
              <a:spcAft>
                <a:spcPts val="0"/>
              </a:spcAft>
              <a:buSzPts val="1700"/>
              <a:buChar char="▪"/>
            </a:pPr>
            <a:r>
              <a:rPr lang="en-US" sz="2000"/>
              <a:t>how accurate is the estimate?</a:t>
            </a:r>
            <a:endParaRPr/>
          </a:p>
          <a:p>
            <a:pPr indent="-85724" lvl="3" marL="1005839" rtl="0" algn="l">
              <a:lnSpc>
                <a:spcPct val="90000"/>
              </a:lnSpc>
              <a:spcBef>
                <a:spcPts val="600"/>
              </a:spcBef>
              <a:spcAft>
                <a:spcPts val="0"/>
              </a:spcAft>
              <a:buSzPts val="1530"/>
              <a:buNone/>
            </a:pPr>
            <a:r>
              <a:t/>
            </a:r>
            <a:endParaRPr sz="1800"/>
          </a:p>
          <a:p>
            <a:pPr indent="-182880" lvl="0" marL="182880" rtl="0" algn="l">
              <a:lnSpc>
                <a:spcPct val="90000"/>
              </a:lnSpc>
              <a:spcBef>
                <a:spcPts val="1400"/>
              </a:spcBef>
              <a:spcAft>
                <a:spcPts val="0"/>
              </a:spcAft>
              <a:buSzPts val="2040"/>
              <a:buChar char="▪"/>
            </a:pPr>
            <a:r>
              <a:rPr lang="en-US" sz="2400"/>
              <a:t>Parametric and non-parametric tests mainly address first of these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EXPERIMENTAL STUDIES ON GROUPS</a:t>
            </a:r>
            <a:endParaRPr/>
          </a:p>
        </p:txBody>
      </p:sp>
      <p:sp>
        <p:nvSpPr>
          <p:cNvPr id="789" name="Google Shape;789;p79"/>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Font typeface="Rockwell"/>
              <a:buNone/>
            </a:pPr>
            <a:r>
              <a:rPr lang="en-US" sz="2800"/>
              <a:t>More difficult than single-user experiments</a:t>
            </a:r>
            <a:endParaRPr/>
          </a:p>
          <a:p>
            <a:pPr indent="-31750" lvl="0" marL="182880" rtl="0" algn="l">
              <a:lnSpc>
                <a:spcPct val="90000"/>
              </a:lnSpc>
              <a:spcBef>
                <a:spcPts val="1200"/>
              </a:spcBef>
              <a:spcAft>
                <a:spcPts val="0"/>
              </a:spcAft>
              <a:buSzPts val="2380"/>
              <a:buNone/>
            </a:pPr>
            <a:r>
              <a:t/>
            </a:r>
            <a:endParaRPr sz="2800"/>
          </a:p>
          <a:p>
            <a:pPr indent="-182880" lvl="0" marL="182880" rtl="0" algn="l">
              <a:lnSpc>
                <a:spcPct val="90000"/>
              </a:lnSpc>
              <a:spcBef>
                <a:spcPts val="1200"/>
              </a:spcBef>
              <a:spcAft>
                <a:spcPts val="0"/>
              </a:spcAft>
              <a:buSzPts val="2380"/>
              <a:buFont typeface="Rockwell"/>
              <a:buNone/>
            </a:pPr>
            <a:r>
              <a:rPr lang="en-US" sz="2800"/>
              <a:t>Problems with:</a:t>
            </a:r>
            <a:endParaRPr/>
          </a:p>
          <a:p>
            <a:pPr indent="-182880" lvl="1" marL="457200" rtl="0" algn="l">
              <a:lnSpc>
                <a:spcPct val="90000"/>
              </a:lnSpc>
              <a:spcBef>
                <a:spcPts val="400"/>
              </a:spcBef>
              <a:spcAft>
                <a:spcPts val="0"/>
              </a:spcAft>
              <a:buSzPts val="2040"/>
              <a:buChar char="▪"/>
            </a:pPr>
            <a:r>
              <a:rPr lang="en-US" sz="2400"/>
              <a:t>Subject groups</a:t>
            </a:r>
            <a:endParaRPr/>
          </a:p>
          <a:p>
            <a:pPr indent="-182880" lvl="1" marL="457200" rtl="0" algn="l">
              <a:lnSpc>
                <a:spcPct val="90000"/>
              </a:lnSpc>
              <a:spcBef>
                <a:spcPts val="600"/>
              </a:spcBef>
              <a:spcAft>
                <a:spcPts val="0"/>
              </a:spcAft>
              <a:buSzPts val="2040"/>
              <a:buChar char="▪"/>
            </a:pPr>
            <a:r>
              <a:rPr lang="en-US" sz="2400"/>
              <a:t>Choice of task</a:t>
            </a:r>
            <a:endParaRPr/>
          </a:p>
          <a:p>
            <a:pPr indent="-182880" lvl="1" marL="457200" rtl="0" algn="l">
              <a:lnSpc>
                <a:spcPct val="90000"/>
              </a:lnSpc>
              <a:spcBef>
                <a:spcPts val="600"/>
              </a:spcBef>
              <a:spcAft>
                <a:spcPts val="0"/>
              </a:spcAft>
              <a:buSzPts val="2040"/>
              <a:buChar char="▪"/>
            </a:pPr>
            <a:r>
              <a:rPr lang="en-US" sz="2400"/>
              <a:t>Data gathering</a:t>
            </a:r>
            <a:endParaRPr/>
          </a:p>
          <a:p>
            <a:pPr indent="-182880" lvl="1" marL="457200" rtl="0" algn="l">
              <a:lnSpc>
                <a:spcPct val="90000"/>
              </a:lnSpc>
              <a:spcBef>
                <a:spcPts val="600"/>
              </a:spcBef>
              <a:spcAft>
                <a:spcPts val="0"/>
              </a:spcAft>
              <a:buSzPts val="2040"/>
              <a:buChar char="▪"/>
            </a:pPr>
            <a:r>
              <a:rPr lang="en-US" sz="2400"/>
              <a:t>Analysis</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GENERATIONS OF USER INTERFACES</a:t>
            </a:r>
            <a:endParaRPr/>
          </a:p>
        </p:txBody>
      </p:sp>
      <p:sp>
        <p:nvSpPr>
          <p:cNvPr id="155" name="Google Shape;155;p8"/>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2040"/>
              <a:buChar char="▪"/>
            </a:pPr>
            <a:r>
              <a:rPr lang="en-US" sz="2400"/>
              <a:t>Batch System </a:t>
            </a:r>
            <a:endParaRPr sz="2400"/>
          </a:p>
          <a:p>
            <a:pPr indent="-182880" lvl="0" marL="182880" rtl="0" algn="just">
              <a:lnSpc>
                <a:spcPct val="90000"/>
              </a:lnSpc>
              <a:spcBef>
                <a:spcPts val="1200"/>
              </a:spcBef>
              <a:spcAft>
                <a:spcPts val="0"/>
              </a:spcAft>
              <a:buSzPts val="2040"/>
              <a:buChar char="▪"/>
            </a:pPr>
            <a:r>
              <a:rPr lang="en-US" sz="2400"/>
              <a:t>Line-oriented interface</a:t>
            </a:r>
            <a:endParaRPr/>
          </a:p>
          <a:p>
            <a:pPr indent="-182880" lvl="0" marL="182880" rtl="0" algn="just">
              <a:lnSpc>
                <a:spcPct val="90000"/>
              </a:lnSpc>
              <a:spcBef>
                <a:spcPts val="1200"/>
              </a:spcBef>
              <a:spcAft>
                <a:spcPts val="0"/>
              </a:spcAft>
              <a:buSzPts val="2040"/>
              <a:buChar char="▪"/>
            </a:pPr>
            <a:r>
              <a:rPr lang="en-US" sz="2400"/>
              <a:t>Full screen interface</a:t>
            </a:r>
            <a:endParaRPr/>
          </a:p>
          <a:p>
            <a:pPr indent="-182880" lvl="0" marL="182880" rtl="0" algn="just">
              <a:lnSpc>
                <a:spcPct val="90000"/>
              </a:lnSpc>
              <a:spcBef>
                <a:spcPts val="1200"/>
              </a:spcBef>
              <a:spcAft>
                <a:spcPts val="0"/>
              </a:spcAft>
              <a:buSzPts val="2040"/>
              <a:buChar char="▪"/>
            </a:pPr>
            <a:r>
              <a:rPr lang="en-US" sz="2400"/>
              <a:t>Graphical user interface</a:t>
            </a:r>
            <a:endParaRPr/>
          </a:p>
          <a:p>
            <a:pPr indent="-182880" lvl="0" marL="182880" rtl="0" algn="just">
              <a:lnSpc>
                <a:spcPct val="90000"/>
              </a:lnSpc>
              <a:spcBef>
                <a:spcPts val="1200"/>
              </a:spcBef>
              <a:spcAft>
                <a:spcPts val="0"/>
              </a:spcAft>
              <a:buSzPts val="2040"/>
              <a:buChar char="▪"/>
            </a:pPr>
            <a:r>
              <a:rPr lang="en-US" sz="2400"/>
              <a:t>Future of the User interfaces</a:t>
            </a:r>
            <a:endParaRPr/>
          </a:p>
          <a:p>
            <a:pPr indent="-182880" lvl="1" marL="457200" rtl="0" algn="just">
              <a:lnSpc>
                <a:spcPct val="90000"/>
              </a:lnSpc>
              <a:spcBef>
                <a:spcPts val="400"/>
              </a:spcBef>
              <a:spcAft>
                <a:spcPts val="0"/>
              </a:spcAft>
              <a:buSzPts val="1700"/>
              <a:buChar char="▪"/>
            </a:pPr>
            <a:r>
              <a:rPr lang="en-US" sz="2000"/>
              <a:t>Augmented Reality</a:t>
            </a:r>
            <a:endParaRPr/>
          </a:p>
          <a:p>
            <a:pPr indent="-182880" lvl="1" marL="457200" rtl="0" algn="just">
              <a:lnSpc>
                <a:spcPct val="90000"/>
              </a:lnSpc>
              <a:spcBef>
                <a:spcPts val="600"/>
              </a:spcBef>
              <a:spcAft>
                <a:spcPts val="0"/>
              </a:spcAft>
              <a:buSzPts val="1700"/>
              <a:buChar char="▪"/>
            </a:pPr>
            <a:r>
              <a:rPr lang="en-US" sz="2000"/>
              <a:t>Virtual Reality</a:t>
            </a:r>
            <a:endParaRPr/>
          </a:p>
          <a:p>
            <a:pPr indent="-182880" lvl="1" marL="457200" rtl="0" algn="just">
              <a:lnSpc>
                <a:spcPct val="90000"/>
              </a:lnSpc>
              <a:spcBef>
                <a:spcPts val="600"/>
              </a:spcBef>
              <a:spcAft>
                <a:spcPts val="0"/>
              </a:spcAft>
              <a:buSzPts val="1700"/>
              <a:buChar char="▪"/>
            </a:pPr>
            <a:r>
              <a:rPr lang="en-US" sz="2000"/>
              <a:t>Holographic User Interfaces</a:t>
            </a:r>
            <a:endParaRPr/>
          </a:p>
          <a:p>
            <a:pPr indent="-182880" lvl="1" marL="457200" rtl="0" algn="just">
              <a:lnSpc>
                <a:spcPct val="90000"/>
              </a:lnSpc>
              <a:spcBef>
                <a:spcPts val="600"/>
              </a:spcBef>
              <a:spcAft>
                <a:spcPts val="0"/>
              </a:spcAft>
              <a:buSzPts val="1700"/>
              <a:buChar char="▪"/>
            </a:pPr>
            <a:r>
              <a:rPr lang="en-US" sz="2000"/>
              <a:t>Brain-Computer interfaces</a:t>
            </a:r>
            <a:endParaRPr sz="2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8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EXPERIMENTAL STUDIES ON GROUPS:</a:t>
            </a:r>
            <a:br>
              <a:rPr lang="en-US"/>
            </a:br>
            <a:r>
              <a:rPr lang="en-US"/>
              <a:t>SUBJECT GROUPS</a:t>
            </a:r>
            <a:endParaRPr/>
          </a:p>
        </p:txBody>
      </p:sp>
      <p:sp>
        <p:nvSpPr>
          <p:cNvPr id="795" name="Google Shape;795;p80"/>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Font typeface="Rockwell"/>
              <a:buNone/>
            </a:pPr>
            <a:r>
              <a:rPr lang="en-US" sz="2400"/>
              <a:t>Larger number of subjects</a:t>
            </a:r>
            <a:br>
              <a:rPr lang="en-US" sz="2400"/>
            </a:br>
            <a:r>
              <a:rPr lang="en-US" sz="2400"/>
              <a:t>			⇒  more expensive</a:t>
            </a:r>
            <a:endParaRPr/>
          </a:p>
          <a:p>
            <a:pPr indent="-182880" lvl="0" marL="182880" rtl="0" algn="l">
              <a:lnSpc>
                <a:spcPct val="90000"/>
              </a:lnSpc>
              <a:spcBef>
                <a:spcPts val="1920"/>
              </a:spcBef>
              <a:spcAft>
                <a:spcPts val="0"/>
              </a:spcAft>
              <a:buSzPts val="2040"/>
              <a:buFont typeface="Rockwell"/>
              <a:buNone/>
            </a:pPr>
            <a:r>
              <a:rPr lang="en-US" sz="2400"/>
              <a:t>Longer time to `settle down’</a:t>
            </a:r>
            <a:br>
              <a:rPr lang="en-US" sz="2400"/>
            </a:br>
            <a:r>
              <a:rPr lang="en-US" sz="2400"/>
              <a:t>			… even more variation!</a:t>
            </a:r>
            <a:endParaRPr/>
          </a:p>
          <a:p>
            <a:pPr indent="-182880" lvl="0" marL="182880" rtl="0" algn="l">
              <a:lnSpc>
                <a:spcPct val="90000"/>
              </a:lnSpc>
              <a:spcBef>
                <a:spcPts val="1920"/>
              </a:spcBef>
              <a:spcAft>
                <a:spcPts val="0"/>
              </a:spcAft>
              <a:buSzPts val="2040"/>
              <a:buFont typeface="Rockwell"/>
              <a:buNone/>
            </a:pPr>
            <a:r>
              <a:rPr lang="en-US" sz="2400"/>
              <a:t>Difficult to timetable</a:t>
            </a:r>
            <a:endParaRPr/>
          </a:p>
          <a:p>
            <a:pPr indent="-182880" lvl="0" marL="182880" rtl="0" algn="l">
              <a:lnSpc>
                <a:spcPct val="90000"/>
              </a:lnSpc>
              <a:spcBef>
                <a:spcPts val="1920"/>
              </a:spcBef>
              <a:spcAft>
                <a:spcPts val="0"/>
              </a:spcAft>
              <a:buSzPts val="2040"/>
              <a:buFont typeface="Rockwell"/>
              <a:buNone/>
            </a:pPr>
            <a:r>
              <a:rPr lang="en-US" sz="2400"/>
              <a:t>So … often only three or four groups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EXPERIMENTAL STUDIES ON GROUPS:</a:t>
            </a:r>
            <a:br>
              <a:rPr lang="en-US"/>
            </a:br>
            <a:r>
              <a:rPr lang="en-US"/>
              <a:t>THE TASK</a:t>
            </a:r>
            <a:endParaRPr/>
          </a:p>
        </p:txBody>
      </p:sp>
      <p:sp>
        <p:nvSpPr>
          <p:cNvPr id="801" name="Google Shape;801;p81"/>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None/>
            </a:pPr>
            <a:r>
              <a:rPr lang="en-US" sz="2400"/>
              <a:t>Must encourage cooperation</a:t>
            </a:r>
            <a:endParaRPr/>
          </a:p>
          <a:p>
            <a:pPr indent="-182880" lvl="0" marL="182880" rtl="0" algn="l">
              <a:lnSpc>
                <a:spcPct val="90000"/>
              </a:lnSpc>
              <a:spcBef>
                <a:spcPts val="1200"/>
              </a:spcBef>
              <a:spcAft>
                <a:spcPts val="0"/>
              </a:spcAft>
              <a:buSzPts val="850"/>
              <a:buNone/>
            </a:pPr>
            <a:r>
              <a:t/>
            </a:r>
            <a:endParaRPr sz="1000"/>
          </a:p>
          <a:p>
            <a:pPr indent="-182880" lvl="0" marL="182880" rtl="0" algn="l">
              <a:lnSpc>
                <a:spcPct val="90000"/>
              </a:lnSpc>
              <a:spcBef>
                <a:spcPts val="1200"/>
              </a:spcBef>
              <a:spcAft>
                <a:spcPts val="0"/>
              </a:spcAft>
              <a:buSzPts val="2040"/>
              <a:buNone/>
            </a:pPr>
            <a:r>
              <a:rPr lang="en-US" sz="2400"/>
              <a:t>Perhaps involve multiple channels</a:t>
            </a:r>
            <a:endParaRPr/>
          </a:p>
          <a:p>
            <a:pPr indent="-182880" lvl="0" marL="182880" rtl="0" algn="l">
              <a:lnSpc>
                <a:spcPct val="90000"/>
              </a:lnSpc>
              <a:spcBef>
                <a:spcPts val="1200"/>
              </a:spcBef>
              <a:spcAft>
                <a:spcPts val="0"/>
              </a:spcAft>
              <a:buSzPts val="850"/>
              <a:buNone/>
            </a:pPr>
            <a:r>
              <a:t/>
            </a:r>
            <a:endParaRPr sz="1000"/>
          </a:p>
          <a:p>
            <a:pPr indent="-182880" lvl="0" marL="182880" rtl="0" algn="l">
              <a:lnSpc>
                <a:spcPct val="90000"/>
              </a:lnSpc>
              <a:spcBef>
                <a:spcPts val="1200"/>
              </a:spcBef>
              <a:spcAft>
                <a:spcPts val="0"/>
              </a:spcAft>
              <a:buSzPts val="2040"/>
              <a:buNone/>
            </a:pPr>
            <a:r>
              <a:rPr lang="en-US" sz="2400"/>
              <a:t>Options:</a:t>
            </a:r>
            <a:endParaRPr/>
          </a:p>
          <a:p>
            <a:pPr indent="-182880" lvl="1" marL="457200" rtl="0" algn="l">
              <a:lnSpc>
                <a:spcPct val="90000"/>
              </a:lnSpc>
              <a:spcBef>
                <a:spcPts val="400"/>
              </a:spcBef>
              <a:spcAft>
                <a:spcPts val="0"/>
              </a:spcAft>
              <a:buSzPts val="1700"/>
              <a:buChar char="▪"/>
            </a:pPr>
            <a:r>
              <a:rPr lang="en-US" sz="2000"/>
              <a:t>Creative task	</a:t>
            </a:r>
            <a:endParaRPr/>
          </a:p>
          <a:p>
            <a:pPr indent="-182880" lvl="1" marL="457200" rtl="0" algn="l">
              <a:lnSpc>
                <a:spcPct val="90000"/>
              </a:lnSpc>
              <a:spcBef>
                <a:spcPts val="600"/>
              </a:spcBef>
              <a:spcAft>
                <a:spcPts val="0"/>
              </a:spcAft>
              <a:buSzPts val="1700"/>
              <a:buChar char="▪"/>
            </a:pPr>
            <a:r>
              <a:rPr lang="en-US" sz="2000"/>
              <a:t>Decision games	</a:t>
            </a:r>
            <a:endParaRPr/>
          </a:p>
          <a:p>
            <a:pPr indent="-182880" lvl="1" marL="457200" rtl="0" algn="l">
              <a:lnSpc>
                <a:spcPct val="90000"/>
              </a:lnSpc>
              <a:spcBef>
                <a:spcPts val="600"/>
              </a:spcBef>
              <a:spcAft>
                <a:spcPts val="0"/>
              </a:spcAft>
              <a:buSzPts val="1700"/>
              <a:buChar char="▪"/>
            </a:pPr>
            <a:r>
              <a:rPr lang="en-US" sz="2000"/>
              <a:t>Control task	</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EXPERIMENTAL STUDIES ON GROUPS:</a:t>
            </a:r>
            <a:br>
              <a:rPr lang="en-US"/>
            </a:br>
            <a:r>
              <a:rPr lang="en-US"/>
              <a:t>DATA GATHERING</a:t>
            </a:r>
            <a:endParaRPr/>
          </a:p>
        </p:txBody>
      </p:sp>
      <p:sp>
        <p:nvSpPr>
          <p:cNvPr id="807" name="Google Shape;807;p82"/>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Font typeface="Rockwell"/>
              <a:buNone/>
            </a:pPr>
            <a:r>
              <a:rPr lang="en-US" sz="2400"/>
              <a:t>Several video cameras</a:t>
            </a:r>
            <a:br>
              <a:rPr lang="en-US" sz="2400"/>
            </a:br>
            <a:r>
              <a:rPr lang="en-US" sz="2400"/>
              <a:t>	+ direct logging of application</a:t>
            </a:r>
            <a:endParaRPr/>
          </a:p>
          <a:p>
            <a:pPr indent="-128904" lvl="0" marL="182880" rtl="0" algn="l">
              <a:lnSpc>
                <a:spcPct val="90000"/>
              </a:lnSpc>
              <a:spcBef>
                <a:spcPts val="1200"/>
              </a:spcBef>
              <a:spcAft>
                <a:spcPts val="0"/>
              </a:spcAft>
              <a:buSzPts val="850"/>
              <a:buNone/>
            </a:pPr>
            <a:r>
              <a:t/>
            </a:r>
            <a:endParaRPr sz="1000"/>
          </a:p>
          <a:p>
            <a:pPr indent="-182880" lvl="0" marL="182880" rtl="0" algn="l">
              <a:lnSpc>
                <a:spcPct val="90000"/>
              </a:lnSpc>
              <a:spcBef>
                <a:spcPts val="1200"/>
              </a:spcBef>
              <a:spcAft>
                <a:spcPts val="0"/>
              </a:spcAft>
              <a:buSzPts val="2040"/>
              <a:buFont typeface="Rockwell"/>
              <a:buNone/>
            </a:pPr>
            <a:r>
              <a:rPr lang="en-US" sz="2400"/>
              <a:t>Problems:</a:t>
            </a:r>
            <a:endParaRPr/>
          </a:p>
          <a:p>
            <a:pPr indent="-182880" lvl="1" marL="457200" rtl="0" algn="l">
              <a:lnSpc>
                <a:spcPct val="90000"/>
              </a:lnSpc>
              <a:spcBef>
                <a:spcPts val="400"/>
              </a:spcBef>
              <a:spcAft>
                <a:spcPts val="0"/>
              </a:spcAft>
              <a:buSzPts val="1700"/>
              <a:buChar char="▪"/>
            </a:pPr>
            <a:r>
              <a:rPr lang="en-US" sz="2000"/>
              <a:t>Synchronisation</a:t>
            </a:r>
            <a:endParaRPr/>
          </a:p>
          <a:p>
            <a:pPr indent="-182880" lvl="1" marL="457200" rtl="0" algn="l">
              <a:lnSpc>
                <a:spcPct val="90000"/>
              </a:lnSpc>
              <a:spcBef>
                <a:spcPts val="600"/>
              </a:spcBef>
              <a:spcAft>
                <a:spcPts val="0"/>
              </a:spcAft>
              <a:buSzPts val="1700"/>
              <a:buChar char="▪"/>
            </a:pPr>
            <a:r>
              <a:rPr lang="en-US" sz="2000"/>
              <a:t>Sheer volume!</a:t>
            </a:r>
            <a:endParaRPr/>
          </a:p>
          <a:p>
            <a:pPr indent="-128904" lvl="0" marL="182880" rtl="0" algn="l">
              <a:lnSpc>
                <a:spcPct val="90000"/>
              </a:lnSpc>
              <a:spcBef>
                <a:spcPts val="1400"/>
              </a:spcBef>
              <a:spcAft>
                <a:spcPts val="0"/>
              </a:spcAft>
              <a:buSzPts val="850"/>
              <a:buNone/>
            </a:pPr>
            <a:r>
              <a:t/>
            </a:r>
            <a:endParaRPr sz="1000"/>
          </a:p>
          <a:p>
            <a:pPr indent="-182880" lvl="0" marL="182880" rtl="0" algn="l">
              <a:lnSpc>
                <a:spcPct val="90000"/>
              </a:lnSpc>
              <a:spcBef>
                <a:spcPts val="1200"/>
              </a:spcBef>
              <a:spcAft>
                <a:spcPts val="0"/>
              </a:spcAft>
              <a:buSzPts val="2040"/>
              <a:buFont typeface="Rockwell"/>
              <a:buNone/>
            </a:pPr>
            <a:r>
              <a:rPr lang="en-US" sz="2400"/>
              <a:t>One solution:</a:t>
            </a:r>
            <a:endParaRPr/>
          </a:p>
          <a:p>
            <a:pPr indent="-182880" lvl="1" marL="457200" rtl="0" algn="l">
              <a:lnSpc>
                <a:spcPct val="90000"/>
              </a:lnSpc>
              <a:spcBef>
                <a:spcPts val="400"/>
              </a:spcBef>
              <a:spcAft>
                <a:spcPts val="0"/>
              </a:spcAft>
              <a:buSzPts val="1700"/>
              <a:buChar char="▪"/>
            </a:pPr>
            <a:r>
              <a:rPr lang="en-US" sz="2000"/>
              <a:t>Record from each perspective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EXPERIMENTAL STUDIES ON GROUPS:</a:t>
            </a:r>
            <a:br>
              <a:rPr lang="en-US"/>
            </a:br>
            <a:r>
              <a:rPr lang="en-US"/>
              <a:t>ANALYSIS</a:t>
            </a:r>
            <a:endParaRPr/>
          </a:p>
        </p:txBody>
      </p:sp>
      <p:sp>
        <p:nvSpPr>
          <p:cNvPr id="813" name="Google Shape;813;p83"/>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Font typeface="Rockwell"/>
              <a:buNone/>
            </a:pPr>
            <a:r>
              <a:rPr lang="en-US"/>
              <a:t>N.B. Vast variation between groups</a:t>
            </a:r>
            <a:endParaRPr/>
          </a:p>
          <a:p>
            <a:pPr indent="-182880" lvl="0" marL="182880" rtl="0" algn="l">
              <a:lnSpc>
                <a:spcPct val="90000"/>
              </a:lnSpc>
              <a:spcBef>
                <a:spcPts val="1200"/>
              </a:spcBef>
              <a:spcAft>
                <a:spcPts val="0"/>
              </a:spcAft>
              <a:buSzPts val="850"/>
              <a:buFont typeface="Rockwell"/>
              <a:buNone/>
            </a:pPr>
            <a:r>
              <a:t/>
            </a:r>
            <a:endParaRPr sz="1000"/>
          </a:p>
          <a:p>
            <a:pPr indent="-182880" lvl="0" marL="182880" rtl="0" algn="l">
              <a:lnSpc>
                <a:spcPct val="90000"/>
              </a:lnSpc>
              <a:spcBef>
                <a:spcPts val="1200"/>
              </a:spcBef>
              <a:spcAft>
                <a:spcPts val="0"/>
              </a:spcAft>
              <a:buSzPts val="1700"/>
              <a:buFont typeface="Rockwell"/>
              <a:buNone/>
            </a:pPr>
            <a:r>
              <a:rPr lang="en-US"/>
              <a:t>Solutions:</a:t>
            </a:r>
            <a:endParaRPr/>
          </a:p>
          <a:p>
            <a:pPr indent="-182880" lvl="1" marL="457200" rtl="0" algn="l">
              <a:lnSpc>
                <a:spcPct val="90000"/>
              </a:lnSpc>
              <a:spcBef>
                <a:spcPts val="400"/>
              </a:spcBef>
              <a:spcAft>
                <a:spcPts val="0"/>
              </a:spcAft>
              <a:buSzPts val="1530"/>
              <a:buChar char="▪"/>
            </a:pPr>
            <a:r>
              <a:rPr lang="en-US"/>
              <a:t>Within groups experiments</a:t>
            </a:r>
            <a:endParaRPr/>
          </a:p>
          <a:p>
            <a:pPr indent="-182880" lvl="1" marL="457200" rtl="0" algn="l">
              <a:lnSpc>
                <a:spcPct val="90000"/>
              </a:lnSpc>
              <a:spcBef>
                <a:spcPts val="600"/>
              </a:spcBef>
              <a:spcAft>
                <a:spcPts val="0"/>
              </a:spcAft>
              <a:buSzPts val="1530"/>
              <a:buChar char="▪"/>
            </a:pPr>
            <a:r>
              <a:rPr lang="en-US"/>
              <a:t>Micro-analysis (e.G., Gaps in speech)</a:t>
            </a:r>
            <a:endParaRPr/>
          </a:p>
          <a:p>
            <a:pPr indent="-182880" lvl="1" marL="457200" rtl="0" algn="l">
              <a:lnSpc>
                <a:spcPct val="90000"/>
              </a:lnSpc>
              <a:spcBef>
                <a:spcPts val="600"/>
              </a:spcBef>
              <a:spcAft>
                <a:spcPts val="0"/>
              </a:spcAft>
              <a:buSzPts val="1530"/>
              <a:buChar char="▪"/>
            </a:pPr>
            <a:r>
              <a:rPr lang="en-US"/>
              <a:t>Subjective and qualitative analysis</a:t>
            </a:r>
            <a:endParaRPr/>
          </a:p>
          <a:p>
            <a:pPr indent="-182880" lvl="0" marL="182880" rtl="0" algn="l">
              <a:lnSpc>
                <a:spcPct val="90000"/>
              </a:lnSpc>
              <a:spcBef>
                <a:spcPts val="1400"/>
              </a:spcBef>
              <a:spcAft>
                <a:spcPts val="0"/>
              </a:spcAft>
              <a:buSzPts val="850"/>
              <a:buFont typeface="Rockwell"/>
              <a:buNone/>
            </a:pPr>
            <a:r>
              <a:t/>
            </a:r>
            <a:endParaRPr sz="1000"/>
          </a:p>
          <a:p>
            <a:pPr indent="-182880" lvl="0" marL="182880" rtl="0" algn="l">
              <a:lnSpc>
                <a:spcPct val="90000"/>
              </a:lnSpc>
              <a:spcBef>
                <a:spcPts val="1200"/>
              </a:spcBef>
              <a:spcAft>
                <a:spcPts val="0"/>
              </a:spcAft>
              <a:buSzPts val="1700"/>
              <a:buFont typeface="Rockwell"/>
              <a:buNone/>
            </a:pPr>
            <a:r>
              <a:rPr lang="en-US"/>
              <a:t>Look at interactions between group and media</a:t>
            </a:r>
            <a:endParaRPr/>
          </a:p>
          <a:p>
            <a:pPr indent="-182880" lvl="0" marL="182880" rtl="0" algn="l">
              <a:lnSpc>
                <a:spcPct val="90000"/>
              </a:lnSpc>
              <a:spcBef>
                <a:spcPts val="1200"/>
              </a:spcBef>
              <a:spcAft>
                <a:spcPts val="0"/>
              </a:spcAft>
              <a:buSzPts val="850"/>
              <a:buFont typeface="Rockwell"/>
              <a:buNone/>
            </a:pPr>
            <a:r>
              <a:t/>
            </a:r>
            <a:endParaRPr sz="1000"/>
          </a:p>
          <a:p>
            <a:pPr indent="-182880" lvl="0" marL="182880" rtl="0" algn="l">
              <a:lnSpc>
                <a:spcPct val="90000"/>
              </a:lnSpc>
              <a:spcBef>
                <a:spcPts val="1200"/>
              </a:spcBef>
              <a:spcAft>
                <a:spcPts val="0"/>
              </a:spcAft>
              <a:buSzPts val="1700"/>
              <a:buFont typeface="Rockwell"/>
              <a:buNone/>
            </a:pPr>
            <a:r>
              <a:rPr lang="en-US"/>
              <a:t>Controlled experiments may `waste' resources!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FIELD STUDIES</a:t>
            </a:r>
            <a:endParaRPr/>
          </a:p>
        </p:txBody>
      </p:sp>
      <p:sp>
        <p:nvSpPr>
          <p:cNvPr id="819" name="Google Shape;819;p84"/>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Font typeface="Rockwell"/>
              <a:buNone/>
            </a:pPr>
            <a:r>
              <a:rPr lang="en-US"/>
              <a:t>Experiments dominated by group formation</a:t>
            </a:r>
            <a:endParaRPr/>
          </a:p>
          <a:p>
            <a:pPr indent="-182880" lvl="0" marL="182880" rtl="0" algn="l">
              <a:lnSpc>
                <a:spcPct val="90000"/>
              </a:lnSpc>
              <a:spcBef>
                <a:spcPts val="1200"/>
              </a:spcBef>
              <a:spcAft>
                <a:spcPts val="0"/>
              </a:spcAft>
              <a:buSzPts val="1360"/>
              <a:buFont typeface="Rockwell"/>
              <a:buNone/>
            </a:pPr>
            <a:r>
              <a:t/>
            </a:r>
            <a:endParaRPr sz="1600"/>
          </a:p>
          <a:p>
            <a:pPr indent="-182880" lvl="0" marL="182880" rtl="0" algn="l">
              <a:lnSpc>
                <a:spcPct val="90000"/>
              </a:lnSpc>
              <a:spcBef>
                <a:spcPts val="1200"/>
              </a:spcBef>
              <a:spcAft>
                <a:spcPts val="0"/>
              </a:spcAft>
              <a:buSzPts val="1700"/>
              <a:buFont typeface="Rockwell"/>
              <a:buNone/>
            </a:pPr>
            <a:r>
              <a:rPr lang="en-US"/>
              <a:t>Field studies more realistic:</a:t>
            </a:r>
            <a:endParaRPr/>
          </a:p>
          <a:p>
            <a:pPr indent="-182880" lvl="1" marL="457200" rtl="0" algn="l">
              <a:lnSpc>
                <a:spcPct val="90000"/>
              </a:lnSpc>
              <a:spcBef>
                <a:spcPts val="400"/>
              </a:spcBef>
              <a:spcAft>
                <a:spcPts val="0"/>
              </a:spcAft>
              <a:buSzPts val="1530"/>
              <a:buFont typeface="Rockwell"/>
              <a:buNone/>
            </a:pPr>
            <a:r>
              <a:rPr i="1" lang="en-US"/>
              <a:t>Distributed cognition</a:t>
            </a:r>
            <a:r>
              <a:rPr lang="en-US"/>
              <a:t> ⇒ work studied in context</a:t>
            </a:r>
            <a:endParaRPr/>
          </a:p>
          <a:p>
            <a:pPr indent="-182880" lvl="1" marL="457200" rtl="0" algn="l">
              <a:lnSpc>
                <a:spcPct val="90000"/>
              </a:lnSpc>
              <a:spcBef>
                <a:spcPts val="600"/>
              </a:spcBef>
              <a:spcAft>
                <a:spcPts val="0"/>
              </a:spcAft>
              <a:buSzPts val="1530"/>
              <a:buFont typeface="Rockwell"/>
              <a:buNone/>
            </a:pPr>
            <a:r>
              <a:rPr lang="en-US"/>
              <a:t>Real action is </a:t>
            </a:r>
            <a:r>
              <a:rPr i="1" lang="en-US"/>
              <a:t>situated action</a:t>
            </a:r>
            <a:endParaRPr/>
          </a:p>
          <a:p>
            <a:pPr indent="-182880" lvl="1" marL="457200" rtl="0" algn="l">
              <a:lnSpc>
                <a:spcPct val="90000"/>
              </a:lnSpc>
              <a:spcBef>
                <a:spcPts val="600"/>
              </a:spcBef>
              <a:spcAft>
                <a:spcPts val="0"/>
              </a:spcAft>
              <a:buSzPts val="1530"/>
              <a:buFont typeface="Rockwell"/>
              <a:buNone/>
            </a:pPr>
            <a:r>
              <a:rPr lang="en-US"/>
              <a:t>Physical and social environment both crucial</a:t>
            </a:r>
            <a:endParaRPr/>
          </a:p>
          <a:p>
            <a:pPr indent="-182880" lvl="0" marL="182880" rtl="0" algn="l">
              <a:lnSpc>
                <a:spcPct val="90000"/>
              </a:lnSpc>
              <a:spcBef>
                <a:spcPts val="1400"/>
              </a:spcBef>
              <a:spcAft>
                <a:spcPts val="0"/>
              </a:spcAft>
              <a:buSzPts val="1360"/>
              <a:buFont typeface="Rockwell"/>
              <a:buNone/>
            </a:pPr>
            <a:r>
              <a:t/>
            </a:r>
            <a:endParaRPr sz="1600"/>
          </a:p>
          <a:p>
            <a:pPr indent="-182880" lvl="0" marL="182880" rtl="0" algn="l">
              <a:lnSpc>
                <a:spcPct val="90000"/>
              </a:lnSpc>
              <a:spcBef>
                <a:spcPts val="1200"/>
              </a:spcBef>
              <a:spcAft>
                <a:spcPts val="0"/>
              </a:spcAft>
              <a:buSzPts val="1700"/>
              <a:buFont typeface="Rockwell"/>
              <a:buNone/>
            </a:pPr>
            <a:r>
              <a:rPr lang="en-US"/>
              <a:t>Contrast:</a:t>
            </a:r>
            <a:endParaRPr/>
          </a:p>
          <a:p>
            <a:pPr indent="-182880" lvl="1" marL="457200" rtl="0" algn="l">
              <a:lnSpc>
                <a:spcPct val="90000"/>
              </a:lnSpc>
              <a:spcBef>
                <a:spcPts val="400"/>
              </a:spcBef>
              <a:spcAft>
                <a:spcPts val="0"/>
              </a:spcAft>
              <a:buSzPts val="1530"/>
              <a:buFont typeface="Rockwell"/>
              <a:buNone/>
            </a:pPr>
            <a:r>
              <a:rPr lang="en-US"/>
              <a:t>Psychology – controlled experiment</a:t>
            </a:r>
            <a:endParaRPr/>
          </a:p>
          <a:p>
            <a:pPr indent="-182880" lvl="1" marL="457200" rtl="0" algn="l">
              <a:lnSpc>
                <a:spcPct val="90000"/>
              </a:lnSpc>
              <a:spcBef>
                <a:spcPts val="600"/>
              </a:spcBef>
              <a:spcAft>
                <a:spcPts val="0"/>
              </a:spcAft>
              <a:buSzPts val="1530"/>
              <a:buFont typeface="Rockwell"/>
              <a:buNone/>
            </a:pPr>
            <a:r>
              <a:rPr lang="en-US"/>
              <a:t>Sociology and anthropology – open study and rich data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OBSERVATIONAL METHODS</a:t>
            </a:r>
            <a:endParaRPr/>
          </a:p>
        </p:txBody>
      </p:sp>
      <p:sp>
        <p:nvSpPr>
          <p:cNvPr id="825" name="Google Shape;825;p85"/>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Think Aloud</a:t>
            </a:r>
            <a:endParaRPr/>
          </a:p>
          <a:p>
            <a:pPr indent="-182880" lvl="0" marL="182880" rtl="0" algn="l">
              <a:lnSpc>
                <a:spcPct val="90000"/>
              </a:lnSpc>
              <a:spcBef>
                <a:spcPts val="1200"/>
              </a:spcBef>
              <a:spcAft>
                <a:spcPts val="0"/>
              </a:spcAft>
              <a:buSzPts val="1700"/>
              <a:buChar char="▪"/>
            </a:pPr>
            <a:r>
              <a:rPr lang="en-US"/>
              <a:t>Cooperative evaluation</a:t>
            </a:r>
            <a:endParaRPr/>
          </a:p>
          <a:p>
            <a:pPr indent="-182880" lvl="0" marL="182880" rtl="0" algn="l">
              <a:lnSpc>
                <a:spcPct val="90000"/>
              </a:lnSpc>
              <a:spcBef>
                <a:spcPts val="1200"/>
              </a:spcBef>
              <a:spcAft>
                <a:spcPts val="0"/>
              </a:spcAft>
              <a:buSzPts val="1700"/>
              <a:buChar char="▪"/>
            </a:pPr>
            <a:r>
              <a:rPr lang="en-US"/>
              <a:t>Protocol analysis</a:t>
            </a:r>
            <a:endParaRPr/>
          </a:p>
          <a:p>
            <a:pPr indent="-182880" lvl="0" marL="182880" rtl="0" algn="l">
              <a:lnSpc>
                <a:spcPct val="90000"/>
              </a:lnSpc>
              <a:spcBef>
                <a:spcPts val="1200"/>
              </a:spcBef>
              <a:spcAft>
                <a:spcPts val="0"/>
              </a:spcAft>
              <a:buSzPts val="1700"/>
              <a:buChar char="▪"/>
            </a:pPr>
            <a:r>
              <a:rPr lang="en-US"/>
              <a:t>Automated analysis</a:t>
            </a:r>
            <a:endParaRPr/>
          </a:p>
          <a:p>
            <a:pPr indent="-182880" lvl="0" marL="182880" rtl="0" algn="l">
              <a:lnSpc>
                <a:spcPct val="90000"/>
              </a:lnSpc>
              <a:spcBef>
                <a:spcPts val="1200"/>
              </a:spcBef>
              <a:spcAft>
                <a:spcPts val="0"/>
              </a:spcAft>
              <a:buSzPts val="1700"/>
              <a:buChar char="▪"/>
            </a:pPr>
            <a:r>
              <a:rPr lang="en-US"/>
              <a:t>Post-task walkthroughs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OBSERVATIONAL METHODS:</a:t>
            </a:r>
            <a:br>
              <a:rPr lang="en-US"/>
            </a:br>
            <a:r>
              <a:rPr lang="en-US"/>
              <a:t>THINK ALOUD</a:t>
            </a:r>
            <a:endParaRPr/>
          </a:p>
        </p:txBody>
      </p:sp>
      <p:sp>
        <p:nvSpPr>
          <p:cNvPr id="831" name="Google Shape;831;p86"/>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fontScale="92500" lnSpcReduction="10000"/>
          </a:bodyPr>
          <a:lstStyle/>
          <a:p>
            <a:pPr indent="-182880" lvl="0" marL="182880" rtl="0" algn="l">
              <a:lnSpc>
                <a:spcPct val="90000"/>
              </a:lnSpc>
              <a:spcBef>
                <a:spcPts val="0"/>
              </a:spcBef>
              <a:spcAft>
                <a:spcPts val="0"/>
              </a:spcAft>
              <a:buSzPct val="85000"/>
              <a:buChar char="▪"/>
            </a:pPr>
            <a:r>
              <a:rPr lang="en-US" sz="2400"/>
              <a:t>User observed performing task</a:t>
            </a:r>
            <a:endParaRPr/>
          </a:p>
          <a:p>
            <a:pPr indent="-182880" lvl="0" marL="182880" rtl="0" algn="l">
              <a:lnSpc>
                <a:spcPct val="90000"/>
              </a:lnSpc>
              <a:spcBef>
                <a:spcPts val="1200"/>
              </a:spcBef>
              <a:spcAft>
                <a:spcPts val="0"/>
              </a:spcAft>
              <a:buSzPct val="85000"/>
              <a:buChar char="▪"/>
            </a:pPr>
            <a:r>
              <a:rPr lang="en-US" sz="2400"/>
              <a:t>User asked to describe what he is doing and why, what he thinks is happening etc.</a:t>
            </a:r>
            <a:endParaRPr/>
          </a:p>
          <a:p>
            <a:pPr indent="-102997" lvl="4" marL="1280160" rtl="0" algn="l">
              <a:lnSpc>
                <a:spcPct val="90000"/>
              </a:lnSpc>
              <a:spcBef>
                <a:spcPts val="400"/>
              </a:spcBef>
              <a:spcAft>
                <a:spcPts val="0"/>
              </a:spcAft>
              <a:buSzPct val="85000"/>
              <a:buNone/>
            </a:pPr>
            <a:r>
              <a:t/>
            </a:r>
            <a:endParaRPr/>
          </a:p>
          <a:p>
            <a:pPr indent="-182880" lvl="0" marL="182880" rtl="0" algn="l">
              <a:lnSpc>
                <a:spcPct val="90000"/>
              </a:lnSpc>
              <a:spcBef>
                <a:spcPts val="1400"/>
              </a:spcBef>
              <a:spcAft>
                <a:spcPts val="0"/>
              </a:spcAft>
              <a:buSzPct val="85000"/>
              <a:buChar char="▪"/>
            </a:pPr>
            <a:r>
              <a:rPr lang="en-US" sz="2400"/>
              <a:t>Advantages</a:t>
            </a:r>
            <a:endParaRPr/>
          </a:p>
          <a:p>
            <a:pPr indent="-182879" lvl="1" marL="457200" rtl="0" algn="l">
              <a:lnSpc>
                <a:spcPct val="90000"/>
              </a:lnSpc>
              <a:spcBef>
                <a:spcPts val="400"/>
              </a:spcBef>
              <a:spcAft>
                <a:spcPts val="0"/>
              </a:spcAft>
              <a:buSzPct val="85000"/>
              <a:buChar char="▪"/>
            </a:pPr>
            <a:r>
              <a:rPr lang="en-US" sz="2000"/>
              <a:t>Simplicity - requires little expertise</a:t>
            </a:r>
            <a:endParaRPr/>
          </a:p>
          <a:p>
            <a:pPr indent="-182879" lvl="1" marL="457200" rtl="0" algn="l">
              <a:lnSpc>
                <a:spcPct val="90000"/>
              </a:lnSpc>
              <a:spcBef>
                <a:spcPts val="600"/>
              </a:spcBef>
              <a:spcAft>
                <a:spcPts val="0"/>
              </a:spcAft>
              <a:buSzPct val="85000"/>
              <a:buChar char="▪"/>
            </a:pPr>
            <a:r>
              <a:rPr lang="en-US" sz="2000"/>
              <a:t>Can provide useful insight</a:t>
            </a:r>
            <a:endParaRPr/>
          </a:p>
          <a:p>
            <a:pPr indent="-182879" lvl="1" marL="457200" rtl="0" algn="l">
              <a:lnSpc>
                <a:spcPct val="90000"/>
              </a:lnSpc>
              <a:spcBef>
                <a:spcPts val="600"/>
              </a:spcBef>
              <a:spcAft>
                <a:spcPts val="0"/>
              </a:spcAft>
              <a:buSzPct val="85000"/>
              <a:buChar char="▪"/>
            </a:pPr>
            <a:r>
              <a:rPr lang="en-US" sz="2000"/>
              <a:t>Can show how system is actually use</a:t>
            </a:r>
            <a:endParaRPr/>
          </a:p>
          <a:p>
            <a:pPr indent="-182880" lvl="0" marL="182880" rtl="0" algn="l">
              <a:lnSpc>
                <a:spcPct val="90000"/>
              </a:lnSpc>
              <a:spcBef>
                <a:spcPts val="1400"/>
              </a:spcBef>
              <a:spcAft>
                <a:spcPts val="0"/>
              </a:spcAft>
              <a:buSzPct val="85000"/>
              <a:buChar char="▪"/>
            </a:pPr>
            <a:r>
              <a:rPr lang="en-US" sz="2400"/>
              <a:t>Disadvantages</a:t>
            </a:r>
            <a:endParaRPr/>
          </a:p>
          <a:p>
            <a:pPr indent="-182879" lvl="1" marL="457200" rtl="0" algn="l">
              <a:lnSpc>
                <a:spcPct val="90000"/>
              </a:lnSpc>
              <a:spcBef>
                <a:spcPts val="400"/>
              </a:spcBef>
              <a:spcAft>
                <a:spcPts val="0"/>
              </a:spcAft>
              <a:buSzPct val="85000"/>
              <a:buChar char="▪"/>
            </a:pPr>
            <a:r>
              <a:rPr lang="en-US" sz="2000"/>
              <a:t>Subjective</a:t>
            </a:r>
            <a:endParaRPr/>
          </a:p>
          <a:p>
            <a:pPr indent="-182879" lvl="1" marL="457200" rtl="0" algn="l">
              <a:lnSpc>
                <a:spcPct val="90000"/>
              </a:lnSpc>
              <a:spcBef>
                <a:spcPts val="600"/>
              </a:spcBef>
              <a:spcAft>
                <a:spcPts val="0"/>
              </a:spcAft>
              <a:buSzPct val="85000"/>
              <a:buChar char="▪"/>
            </a:pPr>
            <a:r>
              <a:rPr lang="en-US" sz="2000"/>
              <a:t>Selective</a:t>
            </a:r>
            <a:endParaRPr/>
          </a:p>
          <a:p>
            <a:pPr indent="-182879" lvl="1" marL="457200" rtl="0" algn="l">
              <a:lnSpc>
                <a:spcPct val="90000"/>
              </a:lnSpc>
              <a:spcBef>
                <a:spcPts val="600"/>
              </a:spcBef>
              <a:spcAft>
                <a:spcPts val="0"/>
              </a:spcAft>
              <a:buSzPct val="85000"/>
              <a:buChar char="▪"/>
            </a:pPr>
            <a:r>
              <a:rPr lang="en-US" sz="2000"/>
              <a:t>Act of describing may alter task performance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OBSERVATIONAL METHODS:</a:t>
            </a:r>
            <a:br>
              <a:rPr lang="en-US"/>
            </a:br>
            <a:r>
              <a:rPr lang="en-US"/>
              <a:t>COOPERATIVE EVALUATION</a:t>
            </a:r>
            <a:endParaRPr/>
          </a:p>
        </p:txBody>
      </p:sp>
      <p:sp>
        <p:nvSpPr>
          <p:cNvPr id="837" name="Google Shape;837;p87"/>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Variation on think aloud</a:t>
            </a:r>
            <a:endParaRPr/>
          </a:p>
          <a:p>
            <a:pPr indent="-182880" lvl="0" marL="182880" rtl="0" algn="l">
              <a:lnSpc>
                <a:spcPct val="90000"/>
              </a:lnSpc>
              <a:spcBef>
                <a:spcPts val="1200"/>
              </a:spcBef>
              <a:spcAft>
                <a:spcPts val="0"/>
              </a:spcAft>
              <a:buSzPts val="2040"/>
              <a:buChar char="▪"/>
            </a:pPr>
            <a:r>
              <a:rPr lang="en-US" sz="2400"/>
              <a:t>User collaborates in evaluation</a:t>
            </a:r>
            <a:endParaRPr/>
          </a:p>
          <a:p>
            <a:pPr indent="-182880" lvl="0" marL="182880" rtl="0" algn="l">
              <a:lnSpc>
                <a:spcPct val="90000"/>
              </a:lnSpc>
              <a:spcBef>
                <a:spcPts val="1200"/>
              </a:spcBef>
              <a:spcAft>
                <a:spcPts val="0"/>
              </a:spcAft>
              <a:buSzPts val="2040"/>
              <a:buChar char="▪"/>
            </a:pPr>
            <a:r>
              <a:rPr lang="en-US" sz="2400"/>
              <a:t>Both user and evaluator can ask each other questions throughout</a:t>
            </a:r>
            <a:endParaRPr/>
          </a:p>
          <a:p>
            <a:pPr indent="-96519" lvl="4" marL="1280160" rtl="0" algn="l">
              <a:lnSpc>
                <a:spcPct val="90000"/>
              </a:lnSpc>
              <a:spcBef>
                <a:spcPts val="400"/>
              </a:spcBef>
              <a:spcAft>
                <a:spcPts val="0"/>
              </a:spcAft>
              <a:buSzPts val="1360"/>
              <a:buNone/>
            </a:pPr>
            <a:r>
              <a:t/>
            </a:r>
            <a:endParaRPr/>
          </a:p>
          <a:p>
            <a:pPr indent="-182880" lvl="0" marL="182880" rtl="0" algn="l">
              <a:lnSpc>
                <a:spcPct val="90000"/>
              </a:lnSpc>
              <a:spcBef>
                <a:spcPts val="1400"/>
              </a:spcBef>
              <a:spcAft>
                <a:spcPts val="0"/>
              </a:spcAft>
              <a:buSzPts val="2040"/>
              <a:buChar char="▪"/>
            </a:pPr>
            <a:r>
              <a:rPr lang="en-US" sz="2400"/>
              <a:t>Additional advantages</a:t>
            </a:r>
            <a:endParaRPr/>
          </a:p>
          <a:p>
            <a:pPr indent="-182880" lvl="1" marL="457200" rtl="0" algn="l">
              <a:lnSpc>
                <a:spcPct val="90000"/>
              </a:lnSpc>
              <a:spcBef>
                <a:spcPts val="400"/>
              </a:spcBef>
              <a:spcAft>
                <a:spcPts val="0"/>
              </a:spcAft>
              <a:buSzPts val="1700"/>
              <a:buChar char="▪"/>
            </a:pPr>
            <a:r>
              <a:rPr lang="en-US" sz="2000"/>
              <a:t>Less constrained and easier to use</a:t>
            </a:r>
            <a:endParaRPr/>
          </a:p>
          <a:p>
            <a:pPr indent="-182880" lvl="1" marL="457200" rtl="0" algn="l">
              <a:lnSpc>
                <a:spcPct val="90000"/>
              </a:lnSpc>
              <a:spcBef>
                <a:spcPts val="600"/>
              </a:spcBef>
              <a:spcAft>
                <a:spcPts val="0"/>
              </a:spcAft>
              <a:buSzPts val="1700"/>
              <a:buChar char="▪"/>
            </a:pPr>
            <a:r>
              <a:rPr lang="en-US" sz="2000"/>
              <a:t>User is encouraged to criticize system</a:t>
            </a:r>
            <a:endParaRPr/>
          </a:p>
          <a:p>
            <a:pPr indent="-182880" lvl="1" marL="457200" rtl="0" algn="l">
              <a:lnSpc>
                <a:spcPct val="90000"/>
              </a:lnSpc>
              <a:spcBef>
                <a:spcPts val="600"/>
              </a:spcBef>
              <a:spcAft>
                <a:spcPts val="0"/>
              </a:spcAft>
              <a:buSzPts val="1700"/>
              <a:buChar char="▪"/>
            </a:pPr>
            <a:r>
              <a:rPr lang="en-US" sz="2000"/>
              <a:t>Clarification possible</a:t>
            </a:r>
            <a:endParaRPr sz="2000"/>
          </a:p>
          <a:p>
            <a:pPr indent="-85725" lvl="1" marL="457200" rtl="0" algn="l">
              <a:lnSpc>
                <a:spcPct val="90000"/>
              </a:lnSpc>
              <a:spcBef>
                <a:spcPts val="600"/>
              </a:spcBef>
              <a:spcAft>
                <a:spcPts val="0"/>
              </a:spcAft>
              <a:buSzPts val="153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8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OBSERVATIONAL METHODS:</a:t>
            </a:r>
            <a:br>
              <a:rPr lang="en-US"/>
            </a:br>
            <a:r>
              <a:rPr lang="en-US"/>
              <a:t>PROTOCOL ANALYSIS</a:t>
            </a:r>
            <a:endParaRPr/>
          </a:p>
        </p:txBody>
      </p:sp>
      <p:sp>
        <p:nvSpPr>
          <p:cNvPr id="843" name="Google Shape;843;p88"/>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Paper and pencil – </a:t>
            </a:r>
            <a:r>
              <a:rPr lang="en-US" sz="1800"/>
              <a:t>cheap,  limited to writing speed</a:t>
            </a:r>
            <a:endParaRPr/>
          </a:p>
          <a:p>
            <a:pPr indent="-182880" lvl="0" marL="182880" rtl="0" algn="l">
              <a:lnSpc>
                <a:spcPct val="90000"/>
              </a:lnSpc>
              <a:spcBef>
                <a:spcPts val="1200"/>
              </a:spcBef>
              <a:spcAft>
                <a:spcPts val="0"/>
              </a:spcAft>
              <a:buSzPts val="1700"/>
              <a:buChar char="▪"/>
            </a:pPr>
            <a:r>
              <a:rPr lang="en-US"/>
              <a:t>Audio – </a:t>
            </a:r>
            <a:r>
              <a:rPr lang="en-US" sz="1800"/>
              <a:t>good for think aloud,  difficult to match with other protocols</a:t>
            </a:r>
            <a:endParaRPr/>
          </a:p>
          <a:p>
            <a:pPr indent="-182880" lvl="0" marL="182880" rtl="0" algn="l">
              <a:lnSpc>
                <a:spcPct val="90000"/>
              </a:lnSpc>
              <a:spcBef>
                <a:spcPts val="1200"/>
              </a:spcBef>
              <a:spcAft>
                <a:spcPts val="0"/>
              </a:spcAft>
              <a:buSzPts val="1700"/>
              <a:buChar char="▪"/>
            </a:pPr>
            <a:r>
              <a:rPr lang="en-US"/>
              <a:t>Video – </a:t>
            </a:r>
            <a:r>
              <a:rPr lang="en-US" sz="1800"/>
              <a:t>accurate and realistic,  needs special equipment,  obtrusive</a:t>
            </a:r>
            <a:endParaRPr/>
          </a:p>
          <a:p>
            <a:pPr indent="-182880" lvl="0" marL="182880" rtl="0" algn="l">
              <a:lnSpc>
                <a:spcPct val="90000"/>
              </a:lnSpc>
              <a:spcBef>
                <a:spcPts val="1200"/>
              </a:spcBef>
              <a:spcAft>
                <a:spcPts val="0"/>
              </a:spcAft>
              <a:buSzPts val="1700"/>
              <a:buChar char="▪"/>
            </a:pPr>
            <a:r>
              <a:rPr lang="en-US"/>
              <a:t>Computer logging – </a:t>
            </a:r>
            <a:r>
              <a:rPr lang="en-US" sz="1800"/>
              <a:t>automatic and unobtrusive,  large amounts of data difficult to analyze</a:t>
            </a:r>
            <a:endParaRPr/>
          </a:p>
          <a:p>
            <a:pPr indent="-182880" lvl="0" marL="182880" rtl="0" algn="l">
              <a:lnSpc>
                <a:spcPct val="90000"/>
              </a:lnSpc>
              <a:spcBef>
                <a:spcPts val="1200"/>
              </a:spcBef>
              <a:spcAft>
                <a:spcPts val="0"/>
              </a:spcAft>
              <a:buSzPts val="1700"/>
              <a:buChar char="▪"/>
            </a:pPr>
            <a:r>
              <a:rPr lang="en-US"/>
              <a:t>User notebooks – </a:t>
            </a:r>
            <a:r>
              <a:rPr lang="en-US" sz="1800"/>
              <a:t>coarse and subjective, useful insights, good for longitudinal studies</a:t>
            </a:r>
            <a:endParaRPr/>
          </a:p>
          <a:p>
            <a:pPr indent="-107315" lvl="4" marL="1280160" rtl="0" algn="l">
              <a:lnSpc>
                <a:spcPct val="90000"/>
              </a:lnSpc>
              <a:spcBef>
                <a:spcPts val="400"/>
              </a:spcBef>
              <a:spcAft>
                <a:spcPts val="0"/>
              </a:spcAft>
              <a:buSzPts val="1190"/>
              <a:buNone/>
            </a:pPr>
            <a:r>
              <a:t/>
            </a:r>
            <a:endParaRPr sz="1400"/>
          </a:p>
          <a:p>
            <a:pPr indent="-182880" lvl="0" marL="182880" rtl="0" algn="l">
              <a:lnSpc>
                <a:spcPct val="90000"/>
              </a:lnSpc>
              <a:spcBef>
                <a:spcPts val="1400"/>
              </a:spcBef>
              <a:spcAft>
                <a:spcPts val="0"/>
              </a:spcAft>
              <a:buSzPts val="1700"/>
              <a:buChar char="▪"/>
            </a:pPr>
            <a:r>
              <a:rPr lang="en-US"/>
              <a:t>Mixed use in practice.</a:t>
            </a:r>
            <a:endParaRPr/>
          </a:p>
          <a:p>
            <a:pPr indent="-182880" lvl="0" marL="182880" rtl="0" algn="l">
              <a:lnSpc>
                <a:spcPct val="90000"/>
              </a:lnSpc>
              <a:spcBef>
                <a:spcPts val="1200"/>
              </a:spcBef>
              <a:spcAft>
                <a:spcPts val="0"/>
              </a:spcAft>
              <a:buSzPts val="1700"/>
              <a:buChar char="▪"/>
            </a:pPr>
            <a:r>
              <a:rPr lang="en-US"/>
              <a:t>Audio/video transcription difficult and requires skill.</a:t>
            </a:r>
            <a:endParaRPr/>
          </a:p>
          <a:p>
            <a:pPr indent="-182880" lvl="0" marL="182880" rtl="0" algn="l">
              <a:lnSpc>
                <a:spcPct val="90000"/>
              </a:lnSpc>
              <a:spcBef>
                <a:spcPts val="1200"/>
              </a:spcBef>
              <a:spcAft>
                <a:spcPts val="0"/>
              </a:spcAft>
              <a:buSzPts val="1700"/>
              <a:buChar char="▪"/>
            </a:pPr>
            <a:r>
              <a:rPr lang="en-US"/>
              <a:t>Some automatic support tools available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OBSERVATIONAL METHODS:</a:t>
            </a:r>
            <a:br>
              <a:rPr lang="en-US"/>
            </a:br>
            <a:r>
              <a:rPr lang="en-US"/>
              <a:t>AUTOMATED ANALYSIS</a:t>
            </a:r>
            <a:endParaRPr/>
          </a:p>
        </p:txBody>
      </p:sp>
      <p:sp>
        <p:nvSpPr>
          <p:cNvPr id="849" name="Google Shape;849;p89"/>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Workplace project</a:t>
            </a:r>
            <a:endParaRPr/>
          </a:p>
          <a:p>
            <a:pPr indent="-182880" lvl="0" marL="182880" rtl="0" algn="l">
              <a:lnSpc>
                <a:spcPct val="90000"/>
              </a:lnSpc>
              <a:spcBef>
                <a:spcPts val="1200"/>
              </a:spcBef>
              <a:spcAft>
                <a:spcPts val="0"/>
              </a:spcAft>
              <a:buSzPts val="2040"/>
              <a:buChar char="▪"/>
            </a:pPr>
            <a:r>
              <a:rPr lang="en-US" sz="2400"/>
              <a:t>Post task walkthrough</a:t>
            </a:r>
            <a:endParaRPr/>
          </a:p>
          <a:p>
            <a:pPr indent="-182880" lvl="1" marL="457200" rtl="0" algn="l">
              <a:lnSpc>
                <a:spcPct val="90000"/>
              </a:lnSpc>
              <a:spcBef>
                <a:spcPts val="400"/>
              </a:spcBef>
              <a:spcAft>
                <a:spcPts val="0"/>
              </a:spcAft>
              <a:buSzPts val="1700"/>
              <a:buChar char="▪"/>
            </a:pPr>
            <a:r>
              <a:rPr lang="en-US" sz="2000"/>
              <a:t>User reacts on action after the event</a:t>
            </a:r>
            <a:endParaRPr/>
          </a:p>
          <a:p>
            <a:pPr indent="-182880" lvl="1" marL="457200" rtl="0" algn="l">
              <a:lnSpc>
                <a:spcPct val="90000"/>
              </a:lnSpc>
              <a:spcBef>
                <a:spcPts val="600"/>
              </a:spcBef>
              <a:spcAft>
                <a:spcPts val="0"/>
              </a:spcAft>
              <a:buSzPts val="1700"/>
              <a:buChar char="▪"/>
            </a:pPr>
            <a:r>
              <a:rPr lang="en-US" sz="2000"/>
              <a:t>Used to fill in intention</a:t>
            </a:r>
            <a:endParaRPr/>
          </a:p>
          <a:p>
            <a:pPr indent="-182880" lvl="0" marL="182880" rtl="0" algn="l">
              <a:lnSpc>
                <a:spcPct val="90000"/>
              </a:lnSpc>
              <a:spcBef>
                <a:spcPts val="1400"/>
              </a:spcBef>
              <a:spcAft>
                <a:spcPts val="0"/>
              </a:spcAft>
              <a:buSzPts val="2040"/>
              <a:buChar char="▪"/>
            </a:pPr>
            <a:r>
              <a:rPr lang="en-US" sz="2400"/>
              <a:t>Advantages</a:t>
            </a:r>
            <a:endParaRPr/>
          </a:p>
          <a:p>
            <a:pPr indent="-182880" lvl="1" marL="457200" rtl="0" algn="l">
              <a:lnSpc>
                <a:spcPct val="90000"/>
              </a:lnSpc>
              <a:spcBef>
                <a:spcPts val="400"/>
              </a:spcBef>
              <a:spcAft>
                <a:spcPts val="0"/>
              </a:spcAft>
              <a:buSzPts val="1700"/>
              <a:buChar char="▪"/>
            </a:pPr>
            <a:r>
              <a:rPr lang="en-US" sz="2000"/>
              <a:t>Analyst has time to focus on relevant incidents</a:t>
            </a:r>
            <a:endParaRPr/>
          </a:p>
          <a:p>
            <a:pPr indent="-182880" lvl="1" marL="457200" rtl="0" algn="l">
              <a:lnSpc>
                <a:spcPct val="90000"/>
              </a:lnSpc>
              <a:spcBef>
                <a:spcPts val="600"/>
              </a:spcBef>
              <a:spcAft>
                <a:spcPts val="0"/>
              </a:spcAft>
              <a:buSzPts val="1700"/>
              <a:buChar char="▪"/>
            </a:pPr>
            <a:r>
              <a:rPr lang="en-US" sz="2000"/>
              <a:t>Avoid excessive interruption of task </a:t>
            </a:r>
            <a:endParaRPr/>
          </a:p>
          <a:p>
            <a:pPr indent="-182880" lvl="0" marL="182880" rtl="0" algn="l">
              <a:lnSpc>
                <a:spcPct val="90000"/>
              </a:lnSpc>
              <a:spcBef>
                <a:spcPts val="1400"/>
              </a:spcBef>
              <a:spcAft>
                <a:spcPts val="0"/>
              </a:spcAft>
              <a:buSzPts val="2040"/>
              <a:buChar char="▪"/>
            </a:pPr>
            <a:r>
              <a:rPr lang="en-US" sz="2400"/>
              <a:t>Disadvantages</a:t>
            </a:r>
            <a:endParaRPr/>
          </a:p>
          <a:p>
            <a:pPr indent="-182880" lvl="1" marL="457200" rtl="0" algn="l">
              <a:lnSpc>
                <a:spcPct val="90000"/>
              </a:lnSpc>
              <a:spcBef>
                <a:spcPts val="400"/>
              </a:spcBef>
              <a:spcAft>
                <a:spcPts val="0"/>
              </a:spcAft>
              <a:buSzPts val="1700"/>
              <a:buChar char="▪"/>
            </a:pPr>
            <a:r>
              <a:rPr lang="en-US" sz="2000"/>
              <a:t>Lack of freshness</a:t>
            </a:r>
            <a:endParaRPr/>
          </a:p>
          <a:p>
            <a:pPr indent="-182880" lvl="1" marL="457200" rtl="0" algn="l">
              <a:lnSpc>
                <a:spcPct val="90000"/>
              </a:lnSpc>
              <a:spcBef>
                <a:spcPts val="600"/>
              </a:spcBef>
              <a:spcAft>
                <a:spcPts val="0"/>
              </a:spcAft>
              <a:buSzPts val="1700"/>
              <a:buChar char="▪"/>
            </a:pPr>
            <a:r>
              <a:rPr lang="en-US" sz="2000"/>
              <a:t>May be post-hoc interpretation of events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BATCH SYSTEM </a:t>
            </a:r>
            <a:endParaRPr/>
          </a:p>
        </p:txBody>
      </p:sp>
      <p:sp>
        <p:nvSpPr>
          <p:cNvPr id="161" name="Google Shape;161;p9"/>
          <p:cNvSpPr txBox="1"/>
          <p:nvPr>
            <p:ph idx="1" type="body"/>
          </p:nvPr>
        </p:nvSpPr>
        <p:spPr>
          <a:xfrm>
            <a:off x="1069847" y="2194560"/>
            <a:ext cx="5055181" cy="3977640"/>
          </a:xfrm>
          <a:prstGeom prst="rect">
            <a:avLst/>
          </a:prstGeom>
          <a:noFill/>
          <a:ln>
            <a:noFill/>
          </a:ln>
        </p:spPr>
        <p:txBody>
          <a:bodyPr anchorCtr="0" anchor="t" bIns="45700" lIns="91425" spcFirstLastPara="1" rIns="91425" wrap="square" tIns="45700">
            <a:normAutofit/>
          </a:bodyPr>
          <a:lstStyle/>
          <a:p>
            <a:pPr indent="-182880" lvl="0" marL="182880" rtl="0" algn="just">
              <a:lnSpc>
                <a:spcPct val="90000"/>
              </a:lnSpc>
              <a:spcBef>
                <a:spcPts val="0"/>
              </a:spcBef>
              <a:spcAft>
                <a:spcPts val="0"/>
              </a:spcAft>
              <a:buSzPts val="1530"/>
              <a:buChar char="▪"/>
            </a:pPr>
            <a:r>
              <a:rPr lang="en-US" sz="1800">
                <a:latin typeface="Arial"/>
                <a:ea typeface="Arial"/>
                <a:cs typeface="Arial"/>
                <a:sym typeface="Arial"/>
              </a:rPr>
              <a:t>During the batch era, computing power was extremely scarce and expensive. </a:t>
            </a:r>
            <a:endParaRPr sz="1800">
              <a:latin typeface="Arial"/>
              <a:ea typeface="Arial"/>
              <a:cs typeface="Arial"/>
              <a:sym typeface="Arial"/>
            </a:endParaRPr>
          </a:p>
          <a:p>
            <a:pPr indent="-182880" lvl="0" marL="182880" rtl="0" algn="l">
              <a:lnSpc>
                <a:spcPct val="90000"/>
              </a:lnSpc>
              <a:spcBef>
                <a:spcPts val="1200"/>
              </a:spcBef>
              <a:spcAft>
                <a:spcPts val="0"/>
              </a:spcAft>
              <a:buSzPts val="1530"/>
              <a:buChar char="▪"/>
            </a:pPr>
            <a:r>
              <a:rPr lang="en-US" sz="1800">
                <a:latin typeface="Arial"/>
                <a:ea typeface="Arial"/>
                <a:cs typeface="Arial"/>
                <a:sym typeface="Arial"/>
              </a:rPr>
              <a:t>The input side of the user interfaces for batch machines was mainly punched cards or equivalent media. </a:t>
            </a:r>
            <a:endParaRPr sz="1800">
              <a:latin typeface="Arial"/>
              <a:ea typeface="Arial"/>
              <a:cs typeface="Arial"/>
              <a:sym typeface="Arial"/>
            </a:endParaRPr>
          </a:p>
          <a:p>
            <a:pPr indent="-182880" lvl="0" marL="182880" rtl="0" algn="l">
              <a:lnSpc>
                <a:spcPct val="90000"/>
              </a:lnSpc>
              <a:spcBef>
                <a:spcPts val="1200"/>
              </a:spcBef>
              <a:spcAft>
                <a:spcPts val="0"/>
              </a:spcAft>
              <a:buSzPts val="1530"/>
              <a:buChar char="▪"/>
            </a:pPr>
            <a:r>
              <a:rPr lang="en-US" sz="1800">
                <a:latin typeface="Arial"/>
                <a:ea typeface="Arial"/>
                <a:cs typeface="Arial"/>
                <a:sym typeface="Arial"/>
              </a:rPr>
              <a:t>The output side added line printers to those media.</a:t>
            </a:r>
            <a:endParaRPr/>
          </a:p>
          <a:p>
            <a:pPr indent="-182880" lvl="0" marL="182880" rtl="0" algn="just">
              <a:lnSpc>
                <a:spcPct val="90000"/>
              </a:lnSpc>
              <a:spcBef>
                <a:spcPts val="1200"/>
              </a:spcBef>
              <a:spcAft>
                <a:spcPts val="0"/>
              </a:spcAft>
              <a:buSzPts val="1530"/>
              <a:buChar char="▪"/>
            </a:pPr>
            <a:r>
              <a:rPr lang="en-US" sz="1800">
                <a:latin typeface="Arial"/>
                <a:ea typeface="Arial"/>
                <a:cs typeface="Arial"/>
                <a:sym typeface="Arial"/>
              </a:rPr>
              <a:t>Early batch systems gave the currently running job the whole computer; program decks and tapes had to incorporate what we might now consider as OS code to speak to I/O devices </a:t>
            </a:r>
            <a:endParaRPr sz="1800">
              <a:latin typeface="Arial"/>
              <a:ea typeface="Arial"/>
              <a:cs typeface="Arial"/>
              <a:sym typeface="Arial"/>
            </a:endParaRPr>
          </a:p>
        </p:txBody>
      </p:sp>
      <p:pic>
        <p:nvPicPr>
          <p:cNvPr descr="https://miro.medium.com/max/640/1*dU3bncwgsO5x5oyRwrq81A.jpeg" id="162" name="Google Shape;162;p9"/>
          <p:cNvPicPr preferRelativeResize="0"/>
          <p:nvPr>
            <p:ph idx="2" type="body"/>
          </p:nvPr>
        </p:nvPicPr>
        <p:blipFill rotWithShape="1">
          <a:blip r:embed="rId3">
            <a:alphaModFix/>
          </a:blip>
          <a:srcRect b="0" l="0" r="0" t="0"/>
          <a:stretch/>
        </p:blipFill>
        <p:spPr>
          <a:xfrm>
            <a:off x="6364288" y="2511537"/>
            <a:ext cx="4754562" cy="334305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OBSERVATIONAL METHODS:</a:t>
            </a:r>
            <a:br>
              <a:rPr lang="en-US"/>
            </a:br>
            <a:r>
              <a:rPr lang="en-US"/>
              <a:t>POST-TASK WALKTHROUGHS</a:t>
            </a:r>
            <a:endParaRPr/>
          </a:p>
        </p:txBody>
      </p:sp>
      <p:sp>
        <p:nvSpPr>
          <p:cNvPr id="855" name="Google Shape;855;p90"/>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Transcript played back to participant for comment</a:t>
            </a:r>
            <a:endParaRPr/>
          </a:p>
          <a:p>
            <a:pPr indent="-182880" lvl="1" marL="457200" rtl="0" algn="l">
              <a:lnSpc>
                <a:spcPct val="90000"/>
              </a:lnSpc>
              <a:spcBef>
                <a:spcPts val="400"/>
              </a:spcBef>
              <a:spcAft>
                <a:spcPts val="0"/>
              </a:spcAft>
              <a:buSzPts val="1530"/>
              <a:buChar char="▪"/>
            </a:pPr>
            <a:r>
              <a:rPr lang="en-US"/>
              <a:t>Immediately → fresh in mind</a:t>
            </a:r>
            <a:endParaRPr/>
          </a:p>
          <a:p>
            <a:pPr indent="-182880" lvl="1" marL="457200" rtl="0" algn="l">
              <a:lnSpc>
                <a:spcPct val="90000"/>
              </a:lnSpc>
              <a:spcBef>
                <a:spcPts val="600"/>
              </a:spcBef>
              <a:spcAft>
                <a:spcPts val="0"/>
              </a:spcAft>
              <a:buSzPts val="1530"/>
              <a:buChar char="▪"/>
            </a:pPr>
            <a:r>
              <a:rPr lang="en-US"/>
              <a:t>Delayed → evaluator has time to identify questions</a:t>
            </a:r>
            <a:endParaRPr/>
          </a:p>
          <a:p>
            <a:pPr indent="-182880" lvl="0" marL="182880" rtl="0" algn="l">
              <a:lnSpc>
                <a:spcPct val="90000"/>
              </a:lnSpc>
              <a:spcBef>
                <a:spcPts val="1400"/>
              </a:spcBef>
              <a:spcAft>
                <a:spcPts val="0"/>
              </a:spcAft>
              <a:buSzPts val="1700"/>
              <a:buChar char="▪"/>
            </a:pPr>
            <a:r>
              <a:rPr lang="en-US"/>
              <a:t>Useful to identify reasons for actions and alternatives considered</a:t>
            </a:r>
            <a:endParaRPr/>
          </a:p>
          <a:p>
            <a:pPr indent="-182880" lvl="0" marL="182880" rtl="0" algn="l">
              <a:lnSpc>
                <a:spcPct val="90000"/>
              </a:lnSpc>
              <a:spcBef>
                <a:spcPts val="1200"/>
              </a:spcBef>
              <a:spcAft>
                <a:spcPts val="0"/>
              </a:spcAft>
              <a:buSzPts val="1700"/>
              <a:buChar char="▪"/>
            </a:pPr>
            <a:r>
              <a:rPr lang="en-US"/>
              <a:t>Necessary in cases where think aloud is not possible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QUERY</a:t>
            </a:r>
            <a:r>
              <a:rPr lang="en-US" sz="3600"/>
              <a:t> </a:t>
            </a:r>
            <a:r>
              <a:rPr lang="en-US"/>
              <a:t>TECHNIQUES</a:t>
            </a:r>
            <a:endParaRPr/>
          </a:p>
        </p:txBody>
      </p:sp>
      <p:sp>
        <p:nvSpPr>
          <p:cNvPr id="861" name="Google Shape;861;p91"/>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Char char="▪"/>
            </a:pPr>
            <a:r>
              <a:rPr lang="en-US" sz="2800"/>
              <a:t>Interviews</a:t>
            </a:r>
            <a:endParaRPr/>
          </a:p>
          <a:p>
            <a:pPr indent="-182880" lvl="0" marL="182880" rtl="0" algn="l">
              <a:lnSpc>
                <a:spcPct val="90000"/>
              </a:lnSpc>
              <a:spcBef>
                <a:spcPts val="1200"/>
              </a:spcBef>
              <a:spcAft>
                <a:spcPts val="0"/>
              </a:spcAft>
              <a:buSzPts val="2380"/>
              <a:buChar char="▪"/>
            </a:pPr>
            <a:r>
              <a:rPr lang="en-US" sz="2800"/>
              <a:t>Questionnaires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QUERY</a:t>
            </a:r>
            <a:r>
              <a:rPr lang="en-US" sz="3600"/>
              <a:t> </a:t>
            </a:r>
            <a:r>
              <a:rPr lang="en-US"/>
              <a:t>TECHNIQUES:</a:t>
            </a:r>
            <a:br>
              <a:rPr lang="en-US"/>
            </a:br>
            <a:r>
              <a:rPr lang="en-US"/>
              <a:t>INTERVIEWS</a:t>
            </a:r>
            <a:endParaRPr/>
          </a:p>
        </p:txBody>
      </p:sp>
      <p:sp>
        <p:nvSpPr>
          <p:cNvPr id="867" name="Google Shape;867;p92"/>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lnSpcReduction="10000"/>
          </a:bodyPr>
          <a:lstStyle/>
          <a:p>
            <a:pPr indent="-182880" lvl="0" marL="182880" rtl="0" algn="l">
              <a:lnSpc>
                <a:spcPct val="90000"/>
              </a:lnSpc>
              <a:spcBef>
                <a:spcPts val="0"/>
              </a:spcBef>
              <a:spcAft>
                <a:spcPts val="0"/>
              </a:spcAft>
              <a:buSzPts val="2040"/>
              <a:buChar char="▪"/>
            </a:pPr>
            <a:r>
              <a:rPr lang="en-US" sz="2400"/>
              <a:t>Analyst questions user on one-to -one basis</a:t>
            </a:r>
            <a:br>
              <a:rPr lang="en-US" sz="2400"/>
            </a:br>
            <a:r>
              <a:rPr lang="en-US" sz="2400"/>
              <a:t>usually based on prepared questions</a:t>
            </a:r>
            <a:endParaRPr/>
          </a:p>
          <a:p>
            <a:pPr indent="-182880" lvl="0" marL="182880" rtl="0" algn="l">
              <a:lnSpc>
                <a:spcPct val="90000"/>
              </a:lnSpc>
              <a:spcBef>
                <a:spcPts val="1200"/>
              </a:spcBef>
              <a:spcAft>
                <a:spcPts val="0"/>
              </a:spcAft>
              <a:buSzPts val="2040"/>
              <a:buChar char="▪"/>
            </a:pPr>
            <a:r>
              <a:rPr lang="en-US" sz="2400"/>
              <a:t>Informal, subjective and relatively cheap</a:t>
            </a:r>
            <a:endParaRPr/>
          </a:p>
          <a:p>
            <a:pPr indent="-96519" lvl="4" marL="1280160" rtl="0" algn="l">
              <a:lnSpc>
                <a:spcPct val="90000"/>
              </a:lnSpc>
              <a:spcBef>
                <a:spcPts val="400"/>
              </a:spcBef>
              <a:spcAft>
                <a:spcPts val="0"/>
              </a:spcAft>
              <a:buSzPts val="1360"/>
              <a:buNone/>
            </a:pPr>
            <a:r>
              <a:t/>
            </a:r>
            <a:endParaRPr/>
          </a:p>
          <a:p>
            <a:pPr indent="-182880" lvl="0" marL="182880" rtl="0" algn="l">
              <a:lnSpc>
                <a:spcPct val="90000"/>
              </a:lnSpc>
              <a:spcBef>
                <a:spcPts val="1400"/>
              </a:spcBef>
              <a:spcAft>
                <a:spcPts val="0"/>
              </a:spcAft>
              <a:buSzPts val="2040"/>
              <a:buChar char="▪"/>
            </a:pPr>
            <a:r>
              <a:rPr lang="en-US" sz="2400"/>
              <a:t>Advantages</a:t>
            </a:r>
            <a:endParaRPr/>
          </a:p>
          <a:p>
            <a:pPr indent="-182880" lvl="1" marL="457200" rtl="0" algn="l">
              <a:lnSpc>
                <a:spcPct val="90000"/>
              </a:lnSpc>
              <a:spcBef>
                <a:spcPts val="400"/>
              </a:spcBef>
              <a:spcAft>
                <a:spcPts val="0"/>
              </a:spcAft>
              <a:buSzPts val="1700"/>
              <a:buChar char="▪"/>
            </a:pPr>
            <a:r>
              <a:rPr lang="en-US" sz="2000"/>
              <a:t>Can be varied to suit context</a:t>
            </a:r>
            <a:endParaRPr/>
          </a:p>
          <a:p>
            <a:pPr indent="-182880" lvl="1" marL="457200" rtl="0" algn="l">
              <a:lnSpc>
                <a:spcPct val="90000"/>
              </a:lnSpc>
              <a:spcBef>
                <a:spcPts val="600"/>
              </a:spcBef>
              <a:spcAft>
                <a:spcPts val="0"/>
              </a:spcAft>
              <a:buSzPts val="1700"/>
              <a:buChar char="▪"/>
            </a:pPr>
            <a:r>
              <a:rPr lang="en-US" sz="2000"/>
              <a:t>Issues can be explored more fully</a:t>
            </a:r>
            <a:endParaRPr/>
          </a:p>
          <a:p>
            <a:pPr indent="-182880" lvl="1" marL="457200" rtl="0" algn="l">
              <a:lnSpc>
                <a:spcPct val="90000"/>
              </a:lnSpc>
              <a:spcBef>
                <a:spcPts val="600"/>
              </a:spcBef>
              <a:spcAft>
                <a:spcPts val="0"/>
              </a:spcAft>
              <a:buSzPts val="1700"/>
              <a:buChar char="▪"/>
            </a:pPr>
            <a:r>
              <a:rPr lang="en-US" sz="2000"/>
              <a:t>Can elicit user views and identify unanticipated problems</a:t>
            </a:r>
            <a:endParaRPr/>
          </a:p>
          <a:p>
            <a:pPr indent="-182880" lvl="0" marL="182880" rtl="0" algn="l">
              <a:lnSpc>
                <a:spcPct val="90000"/>
              </a:lnSpc>
              <a:spcBef>
                <a:spcPts val="1400"/>
              </a:spcBef>
              <a:spcAft>
                <a:spcPts val="0"/>
              </a:spcAft>
              <a:buSzPts val="2040"/>
              <a:buChar char="▪"/>
            </a:pPr>
            <a:r>
              <a:rPr lang="en-US" sz="2400"/>
              <a:t>Disadvantages</a:t>
            </a:r>
            <a:endParaRPr/>
          </a:p>
          <a:p>
            <a:pPr indent="-182880" lvl="1" marL="457200" rtl="0" algn="l">
              <a:lnSpc>
                <a:spcPct val="90000"/>
              </a:lnSpc>
              <a:spcBef>
                <a:spcPts val="400"/>
              </a:spcBef>
              <a:spcAft>
                <a:spcPts val="0"/>
              </a:spcAft>
              <a:buSzPts val="1700"/>
              <a:buChar char="▪"/>
            </a:pPr>
            <a:r>
              <a:rPr lang="en-US" sz="2000"/>
              <a:t>Very subjective</a:t>
            </a:r>
            <a:endParaRPr/>
          </a:p>
          <a:p>
            <a:pPr indent="-182880" lvl="1" marL="457200" rtl="0" algn="l">
              <a:lnSpc>
                <a:spcPct val="90000"/>
              </a:lnSpc>
              <a:spcBef>
                <a:spcPts val="600"/>
              </a:spcBef>
              <a:spcAft>
                <a:spcPts val="0"/>
              </a:spcAft>
              <a:buSzPts val="1700"/>
              <a:buChar char="▪"/>
            </a:pPr>
            <a:r>
              <a:rPr lang="en-US" sz="2000"/>
              <a:t>Time consuming</a:t>
            </a:r>
            <a:endParaRPr sz="2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QUERY</a:t>
            </a:r>
            <a:r>
              <a:rPr lang="en-US" sz="3600"/>
              <a:t> </a:t>
            </a:r>
            <a:r>
              <a:rPr lang="en-US"/>
              <a:t>TECHNIQUES:</a:t>
            </a:r>
            <a:br>
              <a:rPr lang="en-US"/>
            </a:br>
            <a:r>
              <a:rPr lang="en-US"/>
              <a:t>QUESTIONNAIRES</a:t>
            </a:r>
            <a:endParaRPr/>
          </a:p>
        </p:txBody>
      </p:sp>
      <p:sp>
        <p:nvSpPr>
          <p:cNvPr id="873" name="Google Shape;873;p93"/>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Set of fixed questions given to users</a:t>
            </a:r>
            <a:endParaRPr/>
          </a:p>
          <a:p>
            <a:pPr indent="-53339" lvl="0" marL="182880" rtl="0" algn="l">
              <a:lnSpc>
                <a:spcPct val="90000"/>
              </a:lnSpc>
              <a:spcBef>
                <a:spcPts val="1200"/>
              </a:spcBef>
              <a:spcAft>
                <a:spcPts val="0"/>
              </a:spcAft>
              <a:buSzPts val="2040"/>
              <a:buNone/>
            </a:pPr>
            <a:r>
              <a:t/>
            </a:r>
            <a:endParaRPr sz="2400"/>
          </a:p>
          <a:p>
            <a:pPr indent="-182880" lvl="0" marL="182880" rtl="0" algn="l">
              <a:lnSpc>
                <a:spcPct val="90000"/>
              </a:lnSpc>
              <a:spcBef>
                <a:spcPts val="1200"/>
              </a:spcBef>
              <a:spcAft>
                <a:spcPts val="0"/>
              </a:spcAft>
              <a:buSzPts val="2040"/>
              <a:buChar char="▪"/>
            </a:pPr>
            <a:r>
              <a:rPr lang="en-US" sz="2400"/>
              <a:t>Advantages</a:t>
            </a:r>
            <a:endParaRPr/>
          </a:p>
          <a:p>
            <a:pPr indent="-182880" lvl="1" marL="457200" rtl="0" algn="l">
              <a:lnSpc>
                <a:spcPct val="90000"/>
              </a:lnSpc>
              <a:spcBef>
                <a:spcPts val="400"/>
              </a:spcBef>
              <a:spcAft>
                <a:spcPts val="0"/>
              </a:spcAft>
              <a:buSzPts val="1700"/>
              <a:buChar char="▪"/>
            </a:pPr>
            <a:r>
              <a:rPr lang="en-US" sz="2000"/>
              <a:t>Quick and reaches large user group</a:t>
            </a:r>
            <a:endParaRPr/>
          </a:p>
          <a:p>
            <a:pPr indent="-182880" lvl="1" marL="457200" rtl="0" algn="l">
              <a:lnSpc>
                <a:spcPct val="90000"/>
              </a:lnSpc>
              <a:spcBef>
                <a:spcPts val="600"/>
              </a:spcBef>
              <a:spcAft>
                <a:spcPts val="0"/>
              </a:spcAft>
              <a:buSzPts val="1700"/>
              <a:buChar char="▪"/>
            </a:pPr>
            <a:r>
              <a:rPr lang="en-US" sz="2000"/>
              <a:t>Can be analyzed more rigorously</a:t>
            </a:r>
            <a:endParaRPr/>
          </a:p>
          <a:p>
            <a:pPr indent="-182880" lvl="0" marL="182880" rtl="0" algn="l">
              <a:lnSpc>
                <a:spcPct val="90000"/>
              </a:lnSpc>
              <a:spcBef>
                <a:spcPts val="1400"/>
              </a:spcBef>
              <a:spcAft>
                <a:spcPts val="0"/>
              </a:spcAft>
              <a:buSzPts val="2040"/>
              <a:buChar char="▪"/>
            </a:pPr>
            <a:r>
              <a:rPr lang="en-US" sz="2400"/>
              <a:t>Disadvantages</a:t>
            </a:r>
            <a:endParaRPr/>
          </a:p>
          <a:p>
            <a:pPr indent="-182880" lvl="1" marL="457200" rtl="0" algn="l">
              <a:lnSpc>
                <a:spcPct val="90000"/>
              </a:lnSpc>
              <a:spcBef>
                <a:spcPts val="400"/>
              </a:spcBef>
              <a:spcAft>
                <a:spcPts val="0"/>
              </a:spcAft>
              <a:buSzPts val="1700"/>
              <a:buChar char="▪"/>
            </a:pPr>
            <a:r>
              <a:rPr lang="en-US" sz="2000"/>
              <a:t>Less flexible</a:t>
            </a:r>
            <a:endParaRPr/>
          </a:p>
          <a:p>
            <a:pPr indent="-182880" lvl="1" marL="457200" rtl="0" algn="l">
              <a:lnSpc>
                <a:spcPct val="90000"/>
              </a:lnSpc>
              <a:spcBef>
                <a:spcPts val="600"/>
              </a:spcBef>
              <a:spcAft>
                <a:spcPts val="0"/>
              </a:spcAft>
              <a:buSzPts val="1700"/>
              <a:buChar char="▪"/>
            </a:pPr>
            <a:r>
              <a:rPr lang="en-US" sz="2000"/>
              <a:t>Less probing</a:t>
            </a:r>
            <a:endParaRPr sz="2000"/>
          </a:p>
          <a:p>
            <a:pPr indent="-74929" lvl="1" marL="457200" rtl="0" algn="l">
              <a:lnSpc>
                <a:spcPct val="90000"/>
              </a:lnSpc>
              <a:spcBef>
                <a:spcPts val="600"/>
              </a:spcBef>
              <a:spcAft>
                <a:spcPts val="0"/>
              </a:spcAft>
              <a:buSzPts val="1700"/>
              <a:buNone/>
            </a:pPr>
            <a:r>
              <a:t/>
            </a:r>
            <a:endParaRPr sz="2000"/>
          </a:p>
          <a:p>
            <a:pPr indent="-74929" lvl="1" marL="457200" rtl="0" algn="l">
              <a:lnSpc>
                <a:spcPct val="90000"/>
              </a:lnSpc>
              <a:spcBef>
                <a:spcPts val="600"/>
              </a:spcBef>
              <a:spcAft>
                <a:spcPts val="0"/>
              </a:spcAft>
              <a:buSzPts val="1700"/>
              <a:buNone/>
            </a:pPr>
            <a:r>
              <a:t/>
            </a:r>
            <a:endParaRPr sz="2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9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QUERY</a:t>
            </a:r>
            <a:r>
              <a:rPr lang="en-US" sz="3600"/>
              <a:t> </a:t>
            </a:r>
            <a:r>
              <a:rPr lang="en-US"/>
              <a:t>TECHNIQUES:</a:t>
            </a:r>
            <a:br>
              <a:rPr lang="en-US"/>
            </a:br>
            <a:r>
              <a:rPr lang="en-US"/>
              <a:t>QUESTIONNAIRES (CTD)</a:t>
            </a:r>
            <a:endParaRPr/>
          </a:p>
        </p:txBody>
      </p:sp>
      <p:sp>
        <p:nvSpPr>
          <p:cNvPr id="879" name="Google Shape;879;p94"/>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Need careful design	</a:t>
            </a:r>
            <a:endParaRPr/>
          </a:p>
          <a:p>
            <a:pPr indent="-182880" lvl="1" marL="457200" rtl="0" algn="l">
              <a:lnSpc>
                <a:spcPct val="90000"/>
              </a:lnSpc>
              <a:spcBef>
                <a:spcPts val="400"/>
              </a:spcBef>
              <a:spcAft>
                <a:spcPts val="0"/>
              </a:spcAft>
              <a:buSzPts val="1700"/>
              <a:buChar char="▪"/>
            </a:pPr>
            <a:r>
              <a:rPr lang="en-US" sz="2000"/>
              <a:t>What information is required?</a:t>
            </a:r>
            <a:endParaRPr/>
          </a:p>
          <a:p>
            <a:pPr indent="-182880" lvl="1" marL="457200" rtl="0" algn="l">
              <a:lnSpc>
                <a:spcPct val="90000"/>
              </a:lnSpc>
              <a:spcBef>
                <a:spcPts val="600"/>
              </a:spcBef>
              <a:spcAft>
                <a:spcPts val="0"/>
              </a:spcAft>
              <a:buSzPts val="1700"/>
              <a:buChar char="▪"/>
            </a:pPr>
            <a:r>
              <a:rPr lang="en-US" sz="2000"/>
              <a:t>How are answers to be analyzed?</a:t>
            </a:r>
            <a:endParaRPr/>
          </a:p>
          <a:p>
            <a:pPr indent="-53339" lvl="0" marL="182880" rtl="0" algn="l">
              <a:lnSpc>
                <a:spcPct val="90000"/>
              </a:lnSpc>
              <a:spcBef>
                <a:spcPts val="1400"/>
              </a:spcBef>
              <a:spcAft>
                <a:spcPts val="0"/>
              </a:spcAft>
              <a:buSzPts val="2040"/>
              <a:buNone/>
            </a:pPr>
            <a:r>
              <a:t/>
            </a:r>
            <a:endParaRPr sz="2400"/>
          </a:p>
          <a:p>
            <a:pPr indent="-182880" lvl="0" marL="182880" rtl="0" algn="l">
              <a:lnSpc>
                <a:spcPct val="90000"/>
              </a:lnSpc>
              <a:spcBef>
                <a:spcPts val="1200"/>
              </a:spcBef>
              <a:spcAft>
                <a:spcPts val="0"/>
              </a:spcAft>
              <a:buSzPts val="2040"/>
              <a:buChar char="▪"/>
            </a:pPr>
            <a:r>
              <a:rPr lang="en-US" sz="2400"/>
              <a:t>Styles of question</a:t>
            </a:r>
            <a:endParaRPr/>
          </a:p>
          <a:p>
            <a:pPr indent="-182880" lvl="1" marL="457200" rtl="0" algn="l">
              <a:lnSpc>
                <a:spcPct val="90000"/>
              </a:lnSpc>
              <a:spcBef>
                <a:spcPts val="400"/>
              </a:spcBef>
              <a:spcAft>
                <a:spcPts val="0"/>
              </a:spcAft>
              <a:buSzPts val="1700"/>
              <a:buChar char="▪"/>
            </a:pPr>
            <a:r>
              <a:rPr lang="en-US" sz="2000"/>
              <a:t>General</a:t>
            </a:r>
            <a:endParaRPr/>
          </a:p>
          <a:p>
            <a:pPr indent="-182880" lvl="1" marL="457200" rtl="0" algn="l">
              <a:lnSpc>
                <a:spcPct val="90000"/>
              </a:lnSpc>
              <a:spcBef>
                <a:spcPts val="600"/>
              </a:spcBef>
              <a:spcAft>
                <a:spcPts val="0"/>
              </a:spcAft>
              <a:buSzPts val="1700"/>
              <a:buChar char="▪"/>
            </a:pPr>
            <a:r>
              <a:rPr lang="en-US" sz="2000"/>
              <a:t>Open-ended</a:t>
            </a:r>
            <a:endParaRPr/>
          </a:p>
          <a:p>
            <a:pPr indent="-182880" lvl="1" marL="457200" rtl="0" algn="l">
              <a:lnSpc>
                <a:spcPct val="90000"/>
              </a:lnSpc>
              <a:spcBef>
                <a:spcPts val="600"/>
              </a:spcBef>
              <a:spcAft>
                <a:spcPts val="0"/>
              </a:spcAft>
              <a:buSzPts val="1700"/>
              <a:buChar char="▪"/>
            </a:pPr>
            <a:r>
              <a:rPr lang="en-US" sz="2000"/>
              <a:t>Scalar</a:t>
            </a:r>
            <a:endParaRPr/>
          </a:p>
          <a:p>
            <a:pPr indent="-182880" lvl="1" marL="457200" rtl="0" algn="l">
              <a:lnSpc>
                <a:spcPct val="90000"/>
              </a:lnSpc>
              <a:spcBef>
                <a:spcPts val="600"/>
              </a:spcBef>
              <a:spcAft>
                <a:spcPts val="0"/>
              </a:spcAft>
              <a:buSzPts val="1700"/>
              <a:buChar char="▪"/>
            </a:pPr>
            <a:r>
              <a:rPr lang="en-US" sz="2000"/>
              <a:t>Multi-choice</a:t>
            </a:r>
            <a:endParaRPr/>
          </a:p>
          <a:p>
            <a:pPr indent="-182880" lvl="1" marL="457200" rtl="0" algn="l">
              <a:lnSpc>
                <a:spcPct val="90000"/>
              </a:lnSpc>
              <a:spcBef>
                <a:spcPts val="600"/>
              </a:spcBef>
              <a:spcAft>
                <a:spcPts val="0"/>
              </a:spcAft>
              <a:buSzPts val="1700"/>
              <a:buChar char="▪"/>
            </a:pPr>
            <a:r>
              <a:rPr lang="en-US" sz="2000"/>
              <a:t>Ranked</a:t>
            </a:r>
            <a:endParaRPr sz="20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9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PHYSIOLOGICAL METHODS</a:t>
            </a:r>
            <a:endParaRPr/>
          </a:p>
        </p:txBody>
      </p:sp>
      <p:sp>
        <p:nvSpPr>
          <p:cNvPr id="885" name="Google Shape;885;p95"/>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380"/>
              <a:buChar char="▪"/>
            </a:pPr>
            <a:r>
              <a:rPr lang="en-US" sz="2800"/>
              <a:t>Eye tracking</a:t>
            </a:r>
            <a:endParaRPr/>
          </a:p>
          <a:p>
            <a:pPr indent="-182880" lvl="0" marL="182880" rtl="0" algn="l">
              <a:lnSpc>
                <a:spcPct val="90000"/>
              </a:lnSpc>
              <a:spcBef>
                <a:spcPts val="1200"/>
              </a:spcBef>
              <a:spcAft>
                <a:spcPts val="0"/>
              </a:spcAft>
              <a:buSzPts val="2380"/>
              <a:buChar char="▪"/>
            </a:pPr>
            <a:r>
              <a:rPr lang="en-US" sz="2800"/>
              <a:t>Physiological measurement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PHYSIOLOGICAL METHODS:</a:t>
            </a:r>
            <a:br>
              <a:rPr lang="en-US"/>
            </a:br>
            <a:r>
              <a:rPr lang="en-US"/>
              <a:t>EYE TRACKING</a:t>
            </a:r>
            <a:endParaRPr/>
          </a:p>
        </p:txBody>
      </p:sp>
      <p:sp>
        <p:nvSpPr>
          <p:cNvPr id="891" name="Google Shape;891;p96"/>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Head or desk mounted equipment tracks the position of the eye</a:t>
            </a:r>
            <a:endParaRPr/>
          </a:p>
          <a:p>
            <a:pPr indent="-182880" lvl="0" marL="182880" rtl="0" algn="l">
              <a:lnSpc>
                <a:spcPct val="90000"/>
              </a:lnSpc>
              <a:spcBef>
                <a:spcPts val="1200"/>
              </a:spcBef>
              <a:spcAft>
                <a:spcPts val="0"/>
              </a:spcAft>
              <a:buSzPts val="2040"/>
              <a:buChar char="▪"/>
            </a:pPr>
            <a:r>
              <a:rPr lang="en-US" sz="2400"/>
              <a:t>Eye movement reflects the amount of cognitive processing a display requires</a:t>
            </a:r>
            <a:endParaRPr/>
          </a:p>
          <a:p>
            <a:pPr indent="-182880" lvl="0" marL="182880" rtl="0" algn="l">
              <a:lnSpc>
                <a:spcPct val="90000"/>
              </a:lnSpc>
              <a:spcBef>
                <a:spcPts val="1200"/>
              </a:spcBef>
              <a:spcAft>
                <a:spcPts val="0"/>
              </a:spcAft>
              <a:buSzPts val="2040"/>
              <a:buChar char="▪"/>
            </a:pPr>
            <a:r>
              <a:rPr lang="en-US" sz="2400"/>
              <a:t>Measurements include</a:t>
            </a:r>
            <a:endParaRPr/>
          </a:p>
          <a:p>
            <a:pPr indent="-182880" lvl="1" marL="457200" rtl="0" algn="l">
              <a:lnSpc>
                <a:spcPct val="90000"/>
              </a:lnSpc>
              <a:spcBef>
                <a:spcPts val="400"/>
              </a:spcBef>
              <a:spcAft>
                <a:spcPts val="0"/>
              </a:spcAft>
              <a:buSzPts val="1700"/>
              <a:buChar char="▪"/>
            </a:pPr>
            <a:r>
              <a:rPr lang="en-US" sz="2000"/>
              <a:t>Fixations: eye maintains stable position. Number and duration indicate level of difficulty with display</a:t>
            </a:r>
            <a:endParaRPr/>
          </a:p>
          <a:p>
            <a:pPr indent="-182880" lvl="1" marL="457200" rtl="0" algn="l">
              <a:lnSpc>
                <a:spcPct val="90000"/>
              </a:lnSpc>
              <a:spcBef>
                <a:spcPts val="600"/>
              </a:spcBef>
              <a:spcAft>
                <a:spcPts val="0"/>
              </a:spcAft>
              <a:buSzPts val="1700"/>
              <a:buChar char="▪"/>
            </a:pPr>
            <a:r>
              <a:rPr lang="en-US" sz="2000"/>
              <a:t>Saccades: rapid eye movement from one point of interest to another</a:t>
            </a:r>
            <a:endParaRPr/>
          </a:p>
          <a:p>
            <a:pPr indent="-182880" lvl="1" marL="457200" rtl="0" algn="l">
              <a:lnSpc>
                <a:spcPct val="90000"/>
              </a:lnSpc>
              <a:spcBef>
                <a:spcPts val="600"/>
              </a:spcBef>
              <a:spcAft>
                <a:spcPts val="0"/>
              </a:spcAft>
              <a:buSzPts val="1700"/>
              <a:buChar char="▪"/>
            </a:pPr>
            <a:r>
              <a:rPr lang="en-US" sz="2000"/>
              <a:t>Scan paths: moving straight to a target with a short fixation at the target is optimal</a:t>
            </a:r>
            <a:endParaRPr/>
          </a:p>
          <a:p>
            <a:pPr indent="-85725" lvl="1" marL="457200" rtl="0" algn="l">
              <a:lnSpc>
                <a:spcPct val="90000"/>
              </a:lnSpc>
              <a:spcBef>
                <a:spcPts val="600"/>
              </a:spcBef>
              <a:spcAft>
                <a:spcPts val="0"/>
              </a:spcAft>
              <a:buSzPts val="153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9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PHYSIOLOGICAL MEASUREMENTS</a:t>
            </a:r>
            <a:endParaRPr/>
          </a:p>
        </p:txBody>
      </p:sp>
      <p:sp>
        <p:nvSpPr>
          <p:cNvPr id="897" name="Google Shape;897;p97"/>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Char char="▪"/>
            </a:pPr>
            <a:r>
              <a:rPr lang="en-US" sz="2400"/>
              <a:t>Emotional response linked to physical changes</a:t>
            </a:r>
            <a:endParaRPr/>
          </a:p>
          <a:p>
            <a:pPr indent="-182880" lvl="0" marL="182880" rtl="0" algn="l">
              <a:lnSpc>
                <a:spcPct val="90000"/>
              </a:lnSpc>
              <a:spcBef>
                <a:spcPts val="1200"/>
              </a:spcBef>
              <a:spcAft>
                <a:spcPts val="0"/>
              </a:spcAft>
              <a:buSzPts val="2040"/>
              <a:buChar char="▪"/>
            </a:pPr>
            <a:r>
              <a:rPr lang="en-US" sz="2400"/>
              <a:t>These may help determine a user’s reaction to an interface</a:t>
            </a:r>
            <a:endParaRPr/>
          </a:p>
          <a:p>
            <a:pPr indent="-182880" lvl="0" marL="182880" rtl="0" algn="l">
              <a:lnSpc>
                <a:spcPct val="90000"/>
              </a:lnSpc>
              <a:spcBef>
                <a:spcPts val="1200"/>
              </a:spcBef>
              <a:spcAft>
                <a:spcPts val="0"/>
              </a:spcAft>
              <a:buSzPts val="2040"/>
              <a:buChar char="▪"/>
            </a:pPr>
            <a:r>
              <a:rPr lang="en-US" sz="2400"/>
              <a:t>Measurements include:</a:t>
            </a:r>
            <a:endParaRPr/>
          </a:p>
          <a:p>
            <a:pPr indent="-182880" lvl="1" marL="457200" rtl="0" algn="l">
              <a:lnSpc>
                <a:spcPct val="90000"/>
              </a:lnSpc>
              <a:spcBef>
                <a:spcPts val="400"/>
              </a:spcBef>
              <a:spcAft>
                <a:spcPts val="0"/>
              </a:spcAft>
              <a:buSzPts val="1530"/>
              <a:buChar char="▪"/>
            </a:pPr>
            <a:r>
              <a:rPr lang="en-US"/>
              <a:t>Heart activity, including blood pressure, volume and pulse. </a:t>
            </a:r>
            <a:endParaRPr/>
          </a:p>
          <a:p>
            <a:pPr indent="-182880" lvl="1" marL="457200" rtl="0" algn="l">
              <a:lnSpc>
                <a:spcPct val="90000"/>
              </a:lnSpc>
              <a:spcBef>
                <a:spcPts val="600"/>
              </a:spcBef>
              <a:spcAft>
                <a:spcPts val="0"/>
              </a:spcAft>
              <a:buSzPts val="1530"/>
              <a:buChar char="▪"/>
            </a:pPr>
            <a:r>
              <a:rPr lang="en-US"/>
              <a:t>Activity of sweat glands: galvanic skin response (GSR)</a:t>
            </a:r>
            <a:endParaRPr/>
          </a:p>
          <a:p>
            <a:pPr indent="-182880" lvl="1" marL="457200" rtl="0" algn="l">
              <a:lnSpc>
                <a:spcPct val="90000"/>
              </a:lnSpc>
              <a:spcBef>
                <a:spcPts val="600"/>
              </a:spcBef>
              <a:spcAft>
                <a:spcPts val="0"/>
              </a:spcAft>
              <a:buSzPts val="1530"/>
              <a:buChar char="▪"/>
            </a:pPr>
            <a:r>
              <a:rPr lang="en-US"/>
              <a:t>Electrical activity in muscle: electromyogram (EMG)</a:t>
            </a:r>
            <a:endParaRPr/>
          </a:p>
          <a:p>
            <a:pPr indent="-182880" lvl="1" marL="457200" rtl="0" algn="l">
              <a:lnSpc>
                <a:spcPct val="90000"/>
              </a:lnSpc>
              <a:spcBef>
                <a:spcPts val="600"/>
              </a:spcBef>
              <a:spcAft>
                <a:spcPts val="0"/>
              </a:spcAft>
              <a:buSzPts val="1530"/>
              <a:buChar char="▪"/>
            </a:pPr>
            <a:r>
              <a:rPr lang="en-US"/>
              <a:t>Electrical activity in brain: electroencephalogram (EEG)</a:t>
            </a:r>
            <a:endParaRPr/>
          </a:p>
          <a:p>
            <a:pPr indent="-182880" lvl="0" marL="182880" rtl="0" algn="l">
              <a:lnSpc>
                <a:spcPct val="90000"/>
              </a:lnSpc>
              <a:spcBef>
                <a:spcPts val="1400"/>
              </a:spcBef>
              <a:spcAft>
                <a:spcPts val="0"/>
              </a:spcAft>
              <a:buSzPts val="2040"/>
              <a:buChar char="▪"/>
            </a:pPr>
            <a:r>
              <a:rPr lang="en-US" sz="2400"/>
              <a:t>Some difficulty in interpreting these physiological responses - more research needed</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CHOOSING AN EVALUATION METHOD</a:t>
            </a:r>
            <a:endParaRPr/>
          </a:p>
        </p:txBody>
      </p:sp>
      <p:sp>
        <p:nvSpPr>
          <p:cNvPr id="903" name="Google Shape;903;p98"/>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040"/>
              <a:buNone/>
            </a:pPr>
            <a:r>
              <a:rPr lang="en-US" sz="2400"/>
              <a:t>When in process:	design vs. Implementation</a:t>
            </a:r>
            <a:endParaRPr/>
          </a:p>
          <a:p>
            <a:pPr indent="-182880" lvl="0" marL="182880" rtl="0" algn="l">
              <a:lnSpc>
                <a:spcPct val="90000"/>
              </a:lnSpc>
              <a:spcBef>
                <a:spcPts val="1680"/>
              </a:spcBef>
              <a:spcAft>
                <a:spcPts val="0"/>
              </a:spcAft>
              <a:buSzPts val="2040"/>
              <a:buNone/>
            </a:pPr>
            <a:r>
              <a:rPr lang="en-US" sz="2400"/>
              <a:t>Style of evaluation:	laboratory vs. Field</a:t>
            </a:r>
            <a:endParaRPr/>
          </a:p>
          <a:p>
            <a:pPr indent="-182880" lvl="0" marL="182880" rtl="0" algn="l">
              <a:lnSpc>
                <a:spcPct val="90000"/>
              </a:lnSpc>
              <a:spcBef>
                <a:spcPts val="1200"/>
              </a:spcBef>
              <a:spcAft>
                <a:spcPts val="0"/>
              </a:spcAft>
              <a:buSzPts val="2040"/>
              <a:buNone/>
            </a:pPr>
            <a:r>
              <a:rPr lang="en-US" sz="2400"/>
              <a:t>How objective:	subjective vs. Objective</a:t>
            </a:r>
            <a:endParaRPr/>
          </a:p>
          <a:p>
            <a:pPr indent="-182880" lvl="0" marL="182880" rtl="0" algn="l">
              <a:lnSpc>
                <a:spcPct val="90000"/>
              </a:lnSpc>
              <a:spcBef>
                <a:spcPts val="1200"/>
              </a:spcBef>
              <a:spcAft>
                <a:spcPts val="0"/>
              </a:spcAft>
              <a:buSzPts val="2040"/>
              <a:buNone/>
            </a:pPr>
            <a:r>
              <a:rPr lang="en-US" sz="2400"/>
              <a:t>Type of measures:	qualitative vs. Quantitative</a:t>
            </a:r>
            <a:endParaRPr/>
          </a:p>
          <a:p>
            <a:pPr indent="-182880" lvl="0" marL="182880" rtl="0" algn="l">
              <a:lnSpc>
                <a:spcPct val="90000"/>
              </a:lnSpc>
              <a:spcBef>
                <a:spcPts val="1200"/>
              </a:spcBef>
              <a:spcAft>
                <a:spcPts val="0"/>
              </a:spcAft>
              <a:buSzPts val="2040"/>
              <a:buNone/>
            </a:pPr>
            <a:r>
              <a:rPr lang="en-US" sz="2400"/>
              <a:t>Level of information:	high level vs. Low level</a:t>
            </a:r>
            <a:endParaRPr/>
          </a:p>
          <a:p>
            <a:pPr indent="-182880" lvl="0" marL="182880" rtl="0" algn="l">
              <a:lnSpc>
                <a:spcPct val="90000"/>
              </a:lnSpc>
              <a:spcBef>
                <a:spcPts val="1200"/>
              </a:spcBef>
              <a:spcAft>
                <a:spcPts val="0"/>
              </a:spcAft>
              <a:buSzPts val="2040"/>
              <a:buNone/>
            </a:pPr>
            <a:r>
              <a:rPr lang="en-US" sz="2400"/>
              <a:t>Level of interference:	obtrusive vs. Unobtrusive</a:t>
            </a:r>
            <a:endParaRPr/>
          </a:p>
          <a:p>
            <a:pPr indent="-182880" lvl="0" marL="182880" rtl="0" algn="l">
              <a:lnSpc>
                <a:spcPct val="90000"/>
              </a:lnSpc>
              <a:spcBef>
                <a:spcPts val="1200"/>
              </a:spcBef>
              <a:spcAft>
                <a:spcPts val="0"/>
              </a:spcAft>
              <a:buSzPts val="2040"/>
              <a:buNone/>
            </a:pPr>
            <a:r>
              <a:rPr lang="en-US" sz="2400"/>
              <a:t>Resources available:	time, subjects, </a:t>
            </a:r>
            <a:br>
              <a:rPr lang="en-US" sz="2400"/>
            </a:br>
            <a:r>
              <a:rPr lang="en-US" sz="2400"/>
              <a:t>	equipment, expertise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2021-08-06T08:06:23Z</dcterms:created>
  <dc:creator>Administrator</dc:creator>
</cp:coreProperties>
</file>